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4537" r:id="rId1"/>
  </p:sldMasterIdLst>
  <p:notesMasterIdLst>
    <p:notesMasterId r:id="rId31"/>
  </p:notesMasterIdLst>
  <p:handoutMasterIdLst>
    <p:handoutMasterId r:id="rId32"/>
  </p:handoutMasterIdLst>
  <p:sldIdLst>
    <p:sldId id="814" r:id="rId2"/>
    <p:sldId id="690" r:id="rId3"/>
    <p:sldId id="798" r:id="rId4"/>
    <p:sldId id="799" r:id="rId5"/>
    <p:sldId id="800" r:id="rId6"/>
    <p:sldId id="801" r:id="rId7"/>
    <p:sldId id="827" r:id="rId8"/>
    <p:sldId id="828" r:id="rId9"/>
    <p:sldId id="812" r:id="rId10"/>
    <p:sldId id="692" r:id="rId11"/>
    <p:sldId id="724" r:id="rId12"/>
    <p:sldId id="818" r:id="rId13"/>
    <p:sldId id="834" r:id="rId14"/>
    <p:sldId id="737" r:id="rId15"/>
    <p:sldId id="835" r:id="rId16"/>
    <p:sldId id="775" r:id="rId17"/>
    <p:sldId id="836" r:id="rId18"/>
    <p:sldId id="837" r:id="rId19"/>
    <p:sldId id="838" r:id="rId20"/>
    <p:sldId id="839" r:id="rId21"/>
    <p:sldId id="840" r:id="rId22"/>
    <p:sldId id="841" r:id="rId23"/>
    <p:sldId id="842" r:id="rId24"/>
    <p:sldId id="843" r:id="rId25"/>
    <p:sldId id="844" r:id="rId26"/>
    <p:sldId id="845" r:id="rId27"/>
    <p:sldId id="716" r:id="rId28"/>
    <p:sldId id="846" r:id="rId29"/>
    <p:sldId id="772" r:id="rId3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orient="horz" pos="288">
          <p15:clr>
            <a:srgbClr val="A4A3A4"/>
          </p15:clr>
        </p15:guide>
        <p15:guide id="4" orient="horz" pos="3360">
          <p15:clr>
            <a:srgbClr val="A4A3A4"/>
          </p15:clr>
        </p15:guide>
        <p15:guide id="5" pos="4944">
          <p15:clr>
            <a:srgbClr val="A4A3A4"/>
          </p15:clr>
        </p15:guide>
        <p15:guide id="6" pos="192">
          <p15:clr>
            <a:srgbClr val="A4A3A4"/>
          </p15:clr>
        </p15:guide>
        <p15:guide id="7" pos="57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3366FF"/>
    <a:srgbClr val="A8957B"/>
    <a:srgbClr val="BAB6AE"/>
    <a:srgbClr val="A2776E"/>
    <a:srgbClr val="CC3300"/>
    <a:srgbClr val="432F97"/>
    <a:srgbClr val="FF33CC"/>
    <a:srgbClr val="56477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87" autoAdjust="0"/>
    <p:restoredTop sz="98526" autoAdjust="0"/>
  </p:normalViewPr>
  <p:slideViewPr>
    <p:cSldViewPr>
      <p:cViewPr varScale="1">
        <p:scale>
          <a:sx n="116" d="100"/>
          <a:sy n="116" d="100"/>
        </p:scale>
        <p:origin x="1110" y="108"/>
      </p:cViewPr>
      <p:guideLst>
        <p:guide orient="horz" pos="1680"/>
        <p:guide orient="horz" pos="4319"/>
        <p:guide orient="horz" pos="288"/>
        <p:guide orient="horz" pos="3360"/>
        <p:guide pos="4944"/>
        <p:guide pos="192"/>
        <p:guide pos="5738"/>
      </p:guideLst>
    </p:cSldViewPr>
  </p:slideViewPr>
  <p:outlineViewPr>
    <p:cViewPr>
      <p:scale>
        <a:sx n="33" d="100"/>
        <a:sy n="33" d="100"/>
      </p:scale>
      <p:origin x="48" y="186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2256" y="-12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533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none" lIns="91711" tIns="45856" rIns="91711" bIns="45856" numCol="1" anchor="ctr" anchorCtr="0" compatLnSpc="1">
            <a:prstTxWarp prst="textNoShape">
              <a:avLst/>
            </a:prstTxWarp>
          </a:bodyPr>
          <a:lstStyle>
            <a:lvl1pPr algn="l" defTabSz="917233" eaLnBrk="0" hangingPunct="0">
              <a:defRPr sz="1200">
                <a:latin typeface="Arial Unicode MS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025" y="0"/>
            <a:ext cx="2951163" cy="533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none" lIns="91711" tIns="45856" rIns="91711" bIns="45856" numCol="1" anchor="ctr" anchorCtr="0" compatLnSpc="1">
            <a:prstTxWarp prst="textNoShape">
              <a:avLst/>
            </a:prstTxWarp>
          </a:bodyPr>
          <a:lstStyle>
            <a:lvl1pPr algn="r" defTabSz="917233" eaLnBrk="0" hangingPunct="0">
              <a:defRPr sz="1200">
                <a:latin typeface="Arial Unicode MS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0388"/>
            <a:ext cx="2951163" cy="4556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none" lIns="91711" tIns="45856" rIns="91711" bIns="45856" numCol="1" anchor="b" anchorCtr="0" compatLnSpc="1">
            <a:prstTxWarp prst="textNoShape">
              <a:avLst/>
            </a:prstTxWarp>
          </a:bodyPr>
          <a:lstStyle>
            <a:lvl1pPr algn="l" defTabSz="917233" eaLnBrk="0" hangingPunct="0">
              <a:defRPr sz="1200">
                <a:latin typeface="Arial Unicode MS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025" y="9450388"/>
            <a:ext cx="2951163" cy="455612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none" lIns="91711" tIns="45856" rIns="91711" bIns="45856" numCol="1" anchor="b" anchorCtr="0" compatLnSpc="1">
            <a:prstTxWarp prst="textNoShape">
              <a:avLst/>
            </a:prstTxWarp>
          </a:bodyPr>
          <a:lstStyle>
            <a:lvl1pPr algn="r" defTabSz="915988" eaLnBrk="0" hangingPunct="0">
              <a:defRPr sz="1200"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A2EEC67C-374F-4285-9C01-77207B60D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44984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none" lIns="91857" tIns="45929" rIns="91857" bIns="45929" numCol="1" anchor="ctr" anchorCtr="0" compatLnSpc="1">
            <a:prstTxWarp prst="textNoShape">
              <a:avLst/>
            </a:prstTxWarp>
          </a:bodyPr>
          <a:lstStyle>
            <a:lvl1pPr algn="l" defTabSz="918816" eaLnBrk="0" hangingPunct="0">
              <a:defRPr sz="1200">
                <a:latin typeface="Arial Unicode MS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none" lIns="91857" tIns="45929" rIns="91857" bIns="45929" numCol="1" anchor="ctr" anchorCtr="0" compatLnSpc="1">
            <a:prstTxWarp prst="textNoShape">
              <a:avLst/>
            </a:prstTxWarp>
          </a:bodyPr>
          <a:lstStyle>
            <a:lvl1pPr algn="r" defTabSz="918816" eaLnBrk="0" hangingPunct="0">
              <a:defRPr sz="1200">
                <a:latin typeface="Arial Unicode MS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2950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3288"/>
            <a:ext cx="4981575" cy="44704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none" lIns="91857" tIns="45929" rIns="91857" bIns="4592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none" lIns="91857" tIns="45929" rIns="91857" bIns="45929" numCol="1" anchor="b" anchorCtr="0" compatLnSpc="1">
            <a:prstTxWarp prst="textNoShape">
              <a:avLst/>
            </a:prstTxWarp>
          </a:bodyPr>
          <a:lstStyle>
            <a:lvl1pPr algn="l" defTabSz="918816" eaLnBrk="0" hangingPunct="0">
              <a:defRPr sz="1200">
                <a:latin typeface="Arial Unicode MS" pitchFamily="34" charset="-128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vert="horz" wrap="none" lIns="91857" tIns="45929" rIns="91857" bIns="45929" numCol="1" anchor="b" anchorCtr="0" compatLnSpc="1">
            <a:prstTxWarp prst="textNoShape">
              <a:avLst/>
            </a:prstTxWarp>
          </a:bodyPr>
          <a:lstStyle>
            <a:lvl1pPr algn="r" defTabSz="917575" eaLnBrk="0" hangingPunct="0">
              <a:defRPr sz="1200">
                <a:latin typeface="Arial Unicode MS" panose="020B0604020202020204" pitchFamily="34" charset="-128"/>
              </a:defRPr>
            </a:lvl1pPr>
          </a:lstStyle>
          <a:p>
            <a:pPr>
              <a:defRPr/>
            </a:pPr>
            <a:fld id="{14D2152B-A0F9-420A-8021-7CEF2664471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11474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 Unicode MS" pitchFamily="34" charset="-128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17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175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CFDE6C-EF51-4902-AF26-05E81234B3E0}" type="slidenum">
              <a:rPr lang="ru-RU" altLang="ru-RU" smtClean="0">
                <a:latin typeface="Arial Unicode MS" panose="020B0604020202020204" pitchFamily="34" charset="-128"/>
              </a:rPr>
              <a:pPr/>
              <a:t>3</a:t>
            </a:fld>
            <a:endParaRPr lang="ru-RU" altLang="ru-RU" smtClean="0">
              <a:latin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1256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008AB9C-8229-47A5-B4FB-9B1DF84BC839}" type="datetime1">
              <a:rPr lang="ru-RU" smtClean="0"/>
              <a:pPr>
                <a:defRPr/>
              </a:pPr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ru-RU" altLang="ru-RU" smtClean="0"/>
              <a:t>СЛАЙД</a:t>
            </a:r>
            <a:r>
              <a:rPr lang="ru-RU" altLang="ru-RU" sz="1400" smtClean="0"/>
              <a:t> </a:t>
            </a:r>
            <a:fld id="{75AEEB14-C232-4A6B-A05B-25A158D3C9F0}" type="slidenum">
              <a:rPr lang="ru-RU" altLang="ru-RU" sz="1400" smtClean="0"/>
              <a:pPr>
                <a:defRPr/>
              </a:pPr>
              <a:t>‹#›</a:t>
            </a:fld>
            <a:endParaRPr lang="ru-RU" altLang="ru-RU" sz="1400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328167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0B7C18-767A-4D82-9C5B-7835BEAD05E4}" type="datetime1">
              <a:rPr lang="ru-RU" smtClean="0"/>
              <a:pPr>
                <a:defRPr/>
              </a:pPr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СЛАЙД</a:t>
            </a:r>
            <a:r>
              <a:rPr lang="ru-RU" altLang="ru-RU" sz="1400" smtClean="0"/>
              <a:t> </a:t>
            </a:r>
            <a:fld id="{0A386004-07A6-4830-9204-A9D978C39298}" type="slidenum">
              <a:rPr lang="ru-RU" altLang="ru-RU" sz="1400" smtClean="0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153318318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0A96AF-C6CF-4B62-ACD7-0AC1146BF044}" type="datetime1">
              <a:rPr lang="ru-RU" smtClean="0"/>
              <a:pPr>
                <a:defRPr/>
              </a:pPr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СЛАЙД</a:t>
            </a:r>
            <a:r>
              <a:rPr lang="ru-RU" altLang="ru-RU" sz="1400" smtClean="0"/>
              <a:t> </a:t>
            </a:r>
            <a:fld id="{9D7824D4-0CF7-4CA2-BB54-FCD20385A409}" type="slidenum">
              <a:rPr lang="ru-RU" altLang="ru-RU" sz="1400" smtClean="0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1672321242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9953A8-C7A1-4EE1-BB55-5070E6782955}" type="datetime1">
              <a:rPr lang="ru-RU" smtClean="0"/>
              <a:pPr>
                <a:defRPr/>
              </a:pPr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СЛАЙД</a:t>
            </a:r>
            <a:r>
              <a:rPr lang="ru-RU" altLang="ru-RU" sz="1400" smtClean="0"/>
              <a:t> </a:t>
            </a:r>
            <a:fld id="{711F45E1-AE3D-4AC5-AC4A-67A2EA9F5A24}" type="slidenum">
              <a:rPr lang="ru-RU" altLang="ru-RU" sz="1400" smtClean="0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1834159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674966-5277-4956-9B92-8E5C02DACE8A}" type="datetime1">
              <a:rPr lang="ru-RU" smtClean="0"/>
              <a:pPr>
                <a:defRPr/>
              </a:pPr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СЛАЙД</a:t>
            </a:r>
            <a:r>
              <a:rPr lang="ru-RU" altLang="ru-RU" sz="1400" smtClean="0"/>
              <a:t> </a:t>
            </a:r>
            <a:fld id="{0D16D4A1-BEDE-4E2B-B9A2-552298782A29}" type="slidenum">
              <a:rPr lang="ru-RU" altLang="ru-RU" sz="1400" smtClean="0"/>
              <a:pPr>
                <a:defRPr/>
              </a:pPr>
              <a:t>‹#›</a:t>
            </a:fld>
            <a:endParaRPr lang="ru-RU" altLang="ru-RU" sz="1400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586527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4E134D-1833-4E55-A49E-4460EB9AEE89}" type="datetime1">
              <a:rPr lang="ru-RU" smtClean="0"/>
              <a:pPr>
                <a:defRPr/>
              </a:pPr>
              <a:t>23.06.2023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СЛАЙД</a:t>
            </a:r>
            <a:r>
              <a:rPr lang="ru-RU" altLang="ru-RU" sz="1400" smtClean="0"/>
              <a:t> </a:t>
            </a:r>
            <a:fld id="{E4EBB6B6-881B-4DFF-9B44-82F16DA4E834}" type="slidenum">
              <a:rPr lang="ru-RU" altLang="ru-RU" sz="1400" smtClean="0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299890292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25BFF1-2508-487C-B395-61ECBF2E9479}" type="datetime1">
              <a:rPr lang="ru-RU" smtClean="0"/>
              <a:pPr>
                <a:defRPr/>
              </a:pPr>
              <a:t>23.06.2023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СЛАЙД</a:t>
            </a:r>
            <a:r>
              <a:rPr lang="ru-RU" altLang="ru-RU" sz="1400" smtClean="0"/>
              <a:t> </a:t>
            </a:r>
            <a:fld id="{72F35105-A00C-4006-8C44-15FBE3D0022E}" type="slidenum">
              <a:rPr lang="ru-RU" altLang="ru-RU" sz="1400" smtClean="0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07225491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037B3-F673-49FF-B7C1-7F578D310AF6}" type="datetime1">
              <a:rPr lang="ru-RU" smtClean="0"/>
              <a:pPr>
                <a:defRPr/>
              </a:pPr>
              <a:t>23.06.2023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СЛАЙД</a:t>
            </a:r>
            <a:r>
              <a:rPr lang="ru-RU" altLang="ru-RU" sz="1400" smtClean="0"/>
              <a:t> </a:t>
            </a:r>
            <a:fld id="{B5617460-361E-4457-953F-C6F4F5885F69}" type="slidenum">
              <a:rPr lang="ru-RU" altLang="ru-RU" sz="1400" smtClean="0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2090274945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A65253-6B25-483D-B786-402B348AF4F7}" type="datetime1">
              <a:rPr lang="ru-RU" smtClean="0"/>
              <a:pPr>
                <a:defRPr/>
              </a:pPr>
              <a:t>23.06.2023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СЛАЙД</a:t>
            </a:r>
            <a:r>
              <a:rPr lang="ru-RU" altLang="ru-RU" sz="1400" smtClean="0"/>
              <a:t> </a:t>
            </a:r>
            <a:fld id="{572C6842-2EFD-4C0A-A998-42391988D0A9}" type="slidenum">
              <a:rPr lang="ru-RU" altLang="ru-RU" sz="1400" smtClean="0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15369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9460B5-EFCF-4F2B-9CC4-0CAE56FB4771}" type="datetimeFigureOut">
              <a:rPr lang="ru-RU" smtClean="0"/>
              <a:pPr>
                <a:defRPr/>
              </a:pPr>
              <a:t>23.06.2023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35FF56-5E59-48AF-A263-E49D28F9ADE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0193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844CD8-B3E5-486C-956F-30C243F94661}" type="datetime1">
              <a:rPr lang="ru-RU" smtClean="0"/>
              <a:pPr>
                <a:defRPr/>
              </a:pPr>
              <a:t>23.06.2023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altLang="ru-RU" smtClean="0"/>
              <a:t>СЛАЙД</a:t>
            </a:r>
            <a:r>
              <a:rPr lang="ru-RU" altLang="ru-RU" sz="1400" smtClean="0"/>
              <a:t> </a:t>
            </a:r>
            <a:fld id="{AC2062DA-A3FF-4183-9108-E8EF2C9E5100}" type="slidenum">
              <a:rPr lang="ru-RU" altLang="ru-RU" sz="1400" smtClean="0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357517940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47FF98A-4162-4BD0-A743-E4DF8B25E0D7}" type="datetime1">
              <a:rPr lang="ru-RU" smtClean="0"/>
              <a:pPr>
                <a:defRPr/>
              </a:pPr>
              <a:t>23.06.2023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ru-RU" altLang="ru-RU" smtClean="0"/>
              <a:t>СЛАЙД</a:t>
            </a:r>
            <a:r>
              <a:rPr lang="ru-RU" altLang="ru-RU" sz="1400" smtClean="0"/>
              <a:t> </a:t>
            </a:r>
            <a:fld id="{EA18F544-77B1-44E9-BACD-E18A6FD6916D}" type="slidenum">
              <a:rPr lang="ru-RU" altLang="ru-RU" sz="1400" smtClean="0"/>
              <a:pPr>
                <a:defRPr/>
              </a:pPr>
              <a:t>‹#›</a:t>
            </a:fld>
            <a:endParaRPr lang="ru-RU" altLang="ru-RU" sz="1400"/>
          </a:p>
        </p:txBody>
      </p:sp>
    </p:spTree>
    <p:extLst>
      <p:ext uri="{BB962C8B-B14F-4D97-AF65-F5344CB8AC3E}">
        <p14:creationId xmlns:p14="http://schemas.microsoft.com/office/powerpoint/2010/main" val="2941005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38" r:id="rId1"/>
    <p:sldLayoutId id="2147484539" r:id="rId2"/>
    <p:sldLayoutId id="2147484540" r:id="rId3"/>
    <p:sldLayoutId id="2147484541" r:id="rId4"/>
    <p:sldLayoutId id="2147484542" r:id="rId5"/>
    <p:sldLayoutId id="2147484543" r:id="rId6"/>
    <p:sldLayoutId id="2147484544" r:id="rId7"/>
    <p:sldLayoutId id="2147484545" r:id="rId8"/>
    <p:sldLayoutId id="2147484546" r:id="rId9"/>
    <p:sldLayoutId id="2147484547" r:id="rId10"/>
    <p:sldLayoutId id="2147484548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_____Microsoft_Excel_97-20031.xls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819770"/>
            <a:ext cx="8640960" cy="5141293"/>
          </a:xfrm>
          <a:prstGeom prst="rect">
            <a:avLst/>
          </a:prstGeom>
        </p:spPr>
      </p:pic>
      <p:sp>
        <p:nvSpPr>
          <p:cNvPr id="17411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580313" y="5961063"/>
            <a:ext cx="1384300" cy="279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endParaRPr lang="ru-RU" altLang="ru-RU" sz="1200" dirty="0" smtClean="0">
              <a:solidFill>
                <a:schemeClr val="bg1"/>
              </a:solidFill>
            </a:endParaRPr>
          </a:p>
        </p:txBody>
      </p:sp>
      <p:sp>
        <p:nvSpPr>
          <p:cNvPr id="17412" name="Прямоугольник 6"/>
          <p:cNvSpPr>
            <a:spLocks noChangeArrowheads="1"/>
          </p:cNvSpPr>
          <p:nvPr/>
        </p:nvSpPr>
        <p:spPr bwMode="auto">
          <a:xfrm>
            <a:off x="755576" y="1412776"/>
            <a:ext cx="7272808" cy="2308324"/>
          </a:xfrm>
          <a:prstGeom prst="rect">
            <a:avLst/>
          </a:prstGeom>
          <a:noFill/>
          <a:ln>
            <a:solidFill>
              <a:srgbClr val="A8957B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  <a:softEdge rad="317500"/>
          </a:effectLst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ОТЧЕТ </a:t>
            </a:r>
            <a:br>
              <a:rPr lang="ru-RU" alt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 ИСПОЛНЕНИИ БЮДЖЕТА</a:t>
            </a:r>
            <a:br>
              <a:rPr lang="ru-RU" alt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br>
              <a:rPr lang="ru-RU" alt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ГОРОД ПОЛЯРЫЕ ЗОРИ </a:t>
            </a:r>
            <a:br>
              <a:rPr lang="ru-RU" alt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ПОДВЕДОМСТВЕННОЙ ТЕРРИТОРИЕЙ </a:t>
            </a:r>
            <a:br>
              <a:rPr lang="ru-RU" alt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 ГОД</a:t>
            </a:r>
            <a:endParaRPr lang="ru-RU" altLang="ru-RU" sz="24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395288" y="260648"/>
            <a:ext cx="8497887" cy="38229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образования за 2022 год </a:t>
            </a:r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160338" y="642938"/>
            <a:ext cx="8812212" cy="537845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Расходная часть бюджета, тыс. руб.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1600" b="1" dirty="0" smtClean="0"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1400" b="1" dirty="0" smtClean="0"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1400" b="1" dirty="0" smtClean="0">
              <a:cs typeface="Times New Roman" panose="02020603050405020304" pitchFamily="18" charset="0"/>
            </a:endParaRPr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7625" y="6286500"/>
            <a:ext cx="1304925" cy="4556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</a:t>
            </a:r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fld id="{737E00B9-DD70-4B73-8055-48E402EF9E8D}" type="slidenum">
              <a:rPr lang="ru-RU" altLang="ru-RU" sz="1400" smtClean="0">
                <a:solidFill>
                  <a:schemeClr val="accent5">
                    <a:lumMod val="50000"/>
                  </a:schemeClr>
                </a:solidFill>
              </a:rPr>
              <a:pPr/>
              <a:t>10</a:t>
            </a:fld>
            <a:endParaRPr lang="ru-RU" altLang="ru-RU" sz="1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620565"/>
              </p:ext>
            </p:extLst>
          </p:nvPr>
        </p:nvGraphicFramePr>
        <p:xfrm>
          <a:off x="395288" y="1214438"/>
          <a:ext cx="8425184" cy="502284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27373"/>
                <a:gridCol w="1246319"/>
                <a:gridCol w="1324213"/>
                <a:gridCol w="1246319"/>
                <a:gridCol w="1180960"/>
              </a:tblGrid>
              <a:tr h="48923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>
                        <a:solidFill>
                          <a:srgbClr val="012167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14" marB="45714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/>
                        <a:t>Утвержденные бюджетные назначения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000" u="none" strike="noStrike" dirty="0" smtClean="0"/>
                    </a:p>
                    <a:p>
                      <a:pPr algn="ctr" fontAlgn="t"/>
                      <a:r>
                        <a:rPr lang="ru-RU" sz="1000" u="none" strike="noStrike" dirty="0" smtClean="0"/>
                        <a:t>Исполнено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u="none" strike="noStrike" dirty="0" smtClean="0"/>
                        <a:t>Неисполненные </a:t>
                      </a:r>
                      <a:r>
                        <a:rPr lang="ru-RU" sz="1000" u="none" strike="noStrike" dirty="0"/>
                        <a:t>назначения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000" u="none" strike="noStrike" dirty="0"/>
                        <a:t>% </a:t>
                      </a:r>
                      <a:r>
                        <a:rPr lang="ru-RU" sz="1000" u="none" strike="noStrike" dirty="0" smtClean="0"/>
                        <a:t>выполнения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4" marB="0" anchor="ctr"/>
                </a:tc>
              </a:tr>
              <a:tr h="3157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135 132,90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133 257,30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1 875,60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98,61%</a:t>
                      </a:r>
                    </a:p>
                  </a:txBody>
                  <a:tcPr marL="9525" marR="9525" marT="9525" marB="0" anchor="b"/>
                </a:tc>
              </a:tr>
              <a:tr h="3157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оборона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1 633,10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1 633,10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526327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11 402,50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11 201,80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200,70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98,24%</a:t>
                      </a:r>
                    </a:p>
                  </a:txBody>
                  <a:tcPr marL="9525" marR="9525" marT="9525" marB="0" anchor="b"/>
                </a:tc>
              </a:tr>
              <a:tr h="3157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90 756,50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88 054,60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2 701,90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97,02%</a:t>
                      </a:r>
                    </a:p>
                  </a:txBody>
                  <a:tcPr marL="9525" marR="9525" marT="9525" marB="0" anchor="b"/>
                </a:tc>
              </a:tr>
              <a:tr h="315799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336 569,40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331 308,60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5 260,80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98,44%</a:t>
                      </a:r>
                    </a:p>
                  </a:txBody>
                  <a:tcPr marL="9525" marR="9525" marT="9525" marB="0" anchor="b"/>
                </a:tc>
              </a:tr>
              <a:tr h="31581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2 289,00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2 193,00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95,81%</a:t>
                      </a:r>
                    </a:p>
                  </a:txBody>
                  <a:tcPr marL="9525" marR="9525" marT="9525" marB="0" anchor="b"/>
                </a:tc>
              </a:tr>
              <a:tr h="309035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798 850,60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797 130,20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1 720,40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99,78%</a:t>
                      </a:r>
                    </a:p>
                  </a:txBody>
                  <a:tcPr marL="9525" marR="9525" marT="9525" marB="0" anchor="b"/>
                </a:tc>
              </a:tr>
              <a:tr h="3289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Культура, кинематография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145 591,00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145 589,40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3289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50 950,40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43 681,30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7 269,10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85,73%</a:t>
                      </a:r>
                    </a:p>
                  </a:txBody>
                  <a:tcPr marL="9525" marR="9525" marT="9525" marB="0" anchor="b"/>
                </a:tc>
              </a:tr>
              <a:tr h="32895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208 850,50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193 211,10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15 639,40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92,51%</a:t>
                      </a:r>
                    </a:p>
                  </a:txBody>
                  <a:tcPr marL="9525" marR="9525" marT="9525" marB="0" anchor="b"/>
                </a:tc>
              </a:tr>
              <a:tr h="321193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Средства массовой информации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379128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муниципального долга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3 673,10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8 326,90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30,61%</a:t>
                      </a:r>
                    </a:p>
                  </a:txBody>
                  <a:tcPr marL="9525" marR="9525" marT="9525" marB="0" anchor="b"/>
                </a:tc>
              </a:tr>
              <a:tr h="432046"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        ВСЕГО РАСХОДОВ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1 797 925,90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1 754 833,50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43 092,40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97,60%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260648"/>
            <a:ext cx="8286750" cy="72008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фактически произведенных расходов в сравнении </a:t>
            </a:r>
            <a:b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первоначально утвержденными значениями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4510038"/>
              </p:ext>
            </p:extLst>
          </p:nvPr>
        </p:nvGraphicFramePr>
        <p:xfrm>
          <a:off x="323529" y="980729"/>
          <a:ext cx="8568951" cy="53285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2618"/>
                <a:gridCol w="1970388"/>
                <a:gridCol w="909830"/>
                <a:gridCol w="909830"/>
                <a:gridCol w="909830"/>
                <a:gridCol w="3446455"/>
              </a:tblGrid>
              <a:tr h="363815"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Первоначально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утвержденные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346493"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РАСХОДОВ:</a:t>
                      </a:r>
                    </a:p>
                    <a:p>
                      <a:r>
                        <a:rPr lang="ru-RU" sz="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1 533 032 396,87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1 797 925 863,49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264 893 466,62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223734"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 gridSpan="4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Раздел 01    Общегосударственные вопросы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 hMerge="1">
                  <a:txBody>
                    <a:bodyPr/>
                    <a:lstStyle/>
                    <a:p>
                      <a:pPr algn="ctr"/>
                      <a:endParaRPr lang="ru-RU" sz="9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26819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высшего должностного лица органа местного самоуправления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3 808 700,00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4 041 100,00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232 400,00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увеличением норматива на 20% были добавлены средства на заработную плату главе муниципального образования</a:t>
                      </a:r>
                    </a:p>
                  </a:txBody>
                  <a:tcPr marL="9525" marR="9525" marT="9525" marB="0" anchor="b"/>
                </a:tc>
              </a:tr>
              <a:tr h="2848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представительных органов муниципальных образований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5 170 000,00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5 126 236,90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-43 763,10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Сложилась экономия по льготной дороге, средства были сняты</a:t>
                      </a:r>
                    </a:p>
                  </a:txBody>
                  <a:tcPr marL="9525" marR="9525" marT="9525" marB="0" anchor="b"/>
                </a:tc>
              </a:tr>
              <a:tr h="28489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местных администраций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63 224 400,00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67 027 010,09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3 802 610,09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увеличением номатива на содержание и повышением заработной платы на 20% средства добавлены на заработную плату</a:t>
                      </a:r>
                    </a:p>
                  </a:txBody>
                  <a:tcPr marL="9525" marR="9525" marT="9525" marB="0" anchor="b"/>
                </a:tc>
              </a:tr>
              <a:tr h="1435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Судебная система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14 324,11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12 412,96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-1 911,15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федерального бюджета были сняты, в отсутствии необходимости.</a:t>
                      </a:r>
                    </a:p>
                  </a:txBody>
                  <a:tcPr marL="9525" marR="9525" marT="9525" marB="0" anchor="b"/>
                </a:tc>
              </a:tr>
              <a:tr h="31656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деятельности органов финансового надзора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2 959 700,00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2 899 494,66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-60 205,34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были сняты, так как не все сотрудники воспользовались правом на льготный проезд в отпуск.</a:t>
                      </a:r>
                    </a:p>
                  </a:txBody>
                  <a:tcPr marL="9525" marR="9525" marT="9525" marB="0" anchor="b"/>
                </a:tc>
              </a:tr>
              <a:tr h="143560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Резервные фонды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891815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общегосударственные вопросы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51 790 766,00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55 376 708,38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3 585 942,38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Добавлены средства местного бюджета 1256,2 на ремонт квартир детям сиротам и 622,1 тыс. рублей техническое присоединение по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электрокотельной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н.п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Африканда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 средства областного бюджета 146,7 тыс. рублей- на проведение межнационального и межконфессионального согласия и этнокультурного развития народов РФ и софинансирование 48,9 тыс. рублей и  повышение заработной платы по субсидии УГХ и ЕДДС-1190,0 тыс. рублей и оплата исполнительного листа 322,0 тыс. рублей</a:t>
                      </a:r>
                    </a:p>
                  </a:txBody>
                  <a:tcPr marL="9525" marR="9525" marT="9525" marB="0" anchor="b"/>
                </a:tc>
              </a:tr>
              <a:tr h="223734"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02  Национальная оборона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346493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1 539 300,00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1 633 095,00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93 795,00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повышением заработной платы с 1 октября на 4% добавлены средства.</a:t>
                      </a:r>
                    </a:p>
                  </a:txBody>
                  <a:tcPr marL="9525" marR="9525" marT="9525" marB="0" anchor="b"/>
                </a:tc>
              </a:tr>
              <a:tr h="259814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03  Национальная безопасность и правоохранительная деятельность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20497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Органы юстиции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2 134 382,00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2 134 382,00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598485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характера, гражданской обороны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8 691 700,00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8 858 675,01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166 975,01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Добавление средств на повышение заработной платы на  4% с 01.10.2022г.</a:t>
                      </a:r>
                    </a:p>
                  </a:txBody>
                  <a:tcPr marL="9525" marR="9525" marT="9525" marB="0" anchor="b"/>
                </a:tc>
              </a:tr>
              <a:tr h="412037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безопасности и правоохранительной деятельности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409 400,00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-140 600,00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сняты сложилась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экономия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аукционам.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184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470775" y="6381328"/>
            <a:ext cx="1421705" cy="3274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457AD391-2F0D-4D86-8C35-9C0AC72FCB76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11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323529" y="188640"/>
            <a:ext cx="8606160" cy="576064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фактически произведенных расходов в сравнении </a:t>
            </a:r>
            <a:b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первоначально утвержденными значениями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9643713"/>
              </p:ext>
            </p:extLst>
          </p:nvPr>
        </p:nvGraphicFramePr>
        <p:xfrm>
          <a:off x="323528" y="764704"/>
          <a:ext cx="8568952" cy="565806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28050"/>
                <a:gridCol w="1588174"/>
                <a:gridCol w="936104"/>
                <a:gridCol w="864096"/>
                <a:gridCol w="936104"/>
                <a:gridCol w="3816424"/>
              </a:tblGrid>
              <a:tr h="366937">
                <a:tc>
                  <a:txBody>
                    <a:bodyPr/>
                    <a:lstStyle/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Первоначально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утвержденные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326142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04 Национальная экономика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 sz="8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0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Общеэкономические вопросы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6 604 400,00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6 104 400,00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Добавлены средства областного бюджета на ВОПР-6604,4 тыс. рублей и сняты средства мо местномо бюджету-500,0 тыс. рублей, софинансирование по ВОПР не требовалось</a:t>
                      </a:r>
                    </a:p>
                  </a:txBody>
                  <a:tcPr marL="9525" marR="9525" marT="9525" marB="0" anchor="b"/>
                </a:tc>
              </a:tr>
              <a:tr h="2039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Сельское хозяйство и рыболовство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679 944,00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733 789,00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53 845,00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Добавлена субсидия областного бюджета на содержание собак.</a:t>
                      </a:r>
                    </a:p>
                  </a:txBody>
                  <a:tcPr marL="9525" marR="9525" marT="9525" marB="0" anchor="b"/>
                </a:tc>
              </a:tr>
              <a:tr h="483647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Дорожное хозяйство (дорожные фонды)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64 111 106,80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81 785 936,65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17 674 829,85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Добавлены средства по путепроводу за счет субсидии 158845,7 тыс. рублей, софинансирование местный бюджет 834,0 тыс. рублей и 995,1 итыс. рублей средства местно7го бюджета на содержание дорог, актуализацию дорожного движения и замену искусственных неровностей.</a:t>
                      </a:r>
                    </a:p>
                  </a:txBody>
                  <a:tcPr marL="9525" marR="9525" marT="9525" marB="0" anchor="b"/>
                </a:tc>
              </a:tr>
              <a:tr h="2464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Связь и информатика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14 513,00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-16 187,00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Сняты средства по областной субсидии и софинансирование местный бюджет по  расходам на АРМ-Муниципал</a:t>
                      </a:r>
                    </a:p>
                  </a:txBody>
                  <a:tcPr marL="9525" marR="9525" marT="9525" marB="0" anchor="b"/>
                </a:tc>
              </a:tr>
              <a:tr h="28616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национальной экономики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973 900,00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1 617 910,00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644 010,00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Добавление средств по гранту 500,0 тыс. рублей и софинансирование 144,0 тыс. рублей</a:t>
                      </a:r>
                    </a:p>
                  </a:txBody>
                  <a:tcPr marL="9525" marR="9525" marT="9525" marB="0" anchor="b"/>
                </a:tc>
              </a:tr>
              <a:tr h="207546"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2" marB="45722"/>
                </a:tc>
                <a:tc gridSpan="4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05 Жилищно-коммунальное хозяйство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0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15 004 166,70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37 993 679,80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22 989 513,10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Добавление средств областного бюджета на земельные участки многодетным-11113,5 тыс. рублей, софинансирование 4 451,5 тыс. рублей и переселение граждан из ветхого жилья-7424,5 тыс. рублей</a:t>
                      </a:r>
                    </a:p>
                  </a:txBody>
                  <a:tcPr marL="9525" marR="9525" marT="9525" marB="0" anchor="b"/>
                </a:tc>
              </a:tr>
              <a:tr h="7208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60 045 300,00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141 662 451,77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81 617 151,77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Добавлены средства областного бюджета по благоустройству дворовых территорий-21861,9 тыс. рублей, и формирование современной городской среды 51 494,2 тыс. рублей, средства местного бюджета 8032,5 тыс. рублей на ПСД кладбища-5000,0 тыс. рублей, ремонт крыльца администрации-599,7 тыс. рублей , уличное освещение 2432,8 тыс. рублей и софинансипрование к формированию городской среды 228,6 тыс. рублей.</a:t>
                      </a:r>
                    </a:p>
                  </a:txBody>
                  <a:tcPr marL="9525" marR="9525" marT="9525" marB="0" anchor="b"/>
                </a:tc>
              </a:tr>
              <a:tr h="2464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ЖКХ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108 505 000,00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156 913 162,78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48 408 162,78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Добавление средств областного бюджета по Северному сиянию -43129,0 тыс. рублей и средств областного и местного бюджета по местным инициативам 5279,2 тыс. рублей.</a:t>
                      </a:r>
                    </a:p>
                  </a:txBody>
                  <a:tcPr marL="9525" marR="9525" marT="9525" marB="0" anchor="b"/>
                </a:tc>
              </a:tr>
              <a:tr h="14788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 gridSpan="4"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06 "Охрана окружающей среды"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62157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охраны окружающей среды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2 980 000,00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2 288 959,00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-691 041,00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Сняты средства по программе "отходы сложилась экономия по аукционам.</a:t>
                      </a:r>
                    </a:p>
                  </a:txBody>
                  <a:tcPr marL="9525" marR="9525" marT="9525" marB="0" anchor="b"/>
                </a:tc>
              </a:tr>
              <a:tr h="230471"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07  Образование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65052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Дошкольное образование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290 056 700,00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303 877 780,69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13 821 080,69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Добавление субвенции на госстандарт-5345,4 тыс. рублей, субсидия на проведение капремонтов 2960,1 тыс. рублей, софинансирование местных инициатив 520,6 тыс. рублей, каперемонт ДОУ 3484,2 тыс. рублей, повышение МРОТ-1510,8 тыс. рублей.</a:t>
                      </a:r>
                    </a:p>
                  </a:txBody>
                  <a:tcPr marL="9525" marR="9525" marT="9525" marB="0" anchor="b"/>
                </a:tc>
              </a:tr>
              <a:tr h="72083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образование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270 320 332,31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311 019 768,60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40 699 436,29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средств:</a:t>
                      </a:r>
                      <a:r>
                        <a:rPr lang="ru-RU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единая субвенция -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26572,6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рублей, ремонт крыши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гимназии -7492,5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рублей, софинансирование 2497,5 тыс. рублей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питание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1-4 классы-1789,7 тыс. рублей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классное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руководство 359,4 тыс. рублей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местного бюджета на реализацию проекта "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Open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Spase"-1000,0 тыс. рублей, 40,7 тыс. рублей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питание ОБ, горячее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питание ФБ-241,8 тыс. рублей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ФБ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ОБ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питание- 197,7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рублей, и питание учащихся 281,6 тыс. рублей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ремонт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спортзала гимназия 225,9 тыс. рублей.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2871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451725" y="6416675"/>
            <a:ext cx="1440755" cy="2526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016A5CA5-E33C-4469-96FA-1055C41FB9D4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12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146050" y="260648"/>
            <a:ext cx="8674100" cy="360065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фактически произведенных расходов в сравнении </a:t>
            </a:r>
            <a:b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первоначально утвержденными значениями 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5909169"/>
              </p:ext>
            </p:extLst>
          </p:nvPr>
        </p:nvGraphicFramePr>
        <p:xfrm>
          <a:off x="323529" y="764703"/>
          <a:ext cx="8496620" cy="560328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0039"/>
                <a:gridCol w="1467652"/>
                <a:gridCol w="984142"/>
                <a:gridCol w="843550"/>
                <a:gridCol w="843551"/>
                <a:gridCol w="3997686"/>
              </a:tblGrid>
              <a:tr h="276613">
                <a:tc>
                  <a:txBody>
                    <a:bodyPr/>
                    <a:lstStyle/>
                    <a:p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Первоначально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утвержденные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Фактические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расходы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2" marB="45722"/>
                </a:tc>
              </a:tr>
              <a:tr h="2566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Дополнительное образование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86 314 800,00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86 636 926,99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322 126,99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Добавление средств на содержание спортивных клубов ОБ-160,7 тыс. рублей, и повышение заработной платы 161,4 тыс. рублей.</a:t>
                      </a:r>
                    </a:p>
                  </a:txBody>
                  <a:tcPr marL="9525" marR="9525" marT="9525" marB="0" anchor="b"/>
                </a:tc>
              </a:tr>
              <a:tr h="2566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Профессиональная подготовка и повышение квалификации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349 830,00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-50 170,00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Снятие средств местного бюджета осталась экономия по курсам.</a:t>
                      </a:r>
                    </a:p>
                  </a:txBody>
                  <a:tcPr marL="9525" marR="9525" marT="9525" marB="0" anchor="b"/>
                </a:tc>
              </a:tr>
              <a:tr h="2566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Молодежная политика и оздоровление детей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5 579 806,00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7 910 456,73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2 330 650,73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Выделена субсидия на осуществление работ по сохранению памятников 1743,5 тыс. рублей и софинансирование местный бюджет 587,2 тыс. рублей</a:t>
                      </a:r>
                    </a:p>
                  </a:txBody>
                  <a:tcPr marL="9525" marR="9525" marT="9525" marB="0" anchor="b"/>
                </a:tc>
              </a:tr>
              <a:tr h="2566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образования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86 998 522,66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89 055 859,56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2 057 336,90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Добавление средств за счет субсидии на повышение заработной платы по МРОТ и 4%.</a:t>
                      </a:r>
                    </a:p>
                  </a:txBody>
                  <a:tcPr marL="9525" marR="9525" marT="9525" marB="0" anchor="b"/>
                </a:tc>
              </a:tr>
              <a:tr h="216131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08  Культура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кинематография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01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109 639 968,28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124 405 954,28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14 765 986,00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Добавление средств повышение заработной платы за счет субсидии УКАЗЫ и МРОТ-9929,7 тыс. рублей, возврат субсидии по ремонту ЦБС-4022,3 тыс. рублей, и софинансирование местного бюджета 814,0 тыс. рублей.</a:t>
                      </a:r>
                    </a:p>
                  </a:txBody>
                  <a:tcPr marL="9525" marR="9525" marT="9525" marB="0" anchor="b"/>
                </a:tc>
              </a:tr>
              <a:tr h="28091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культуры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19 427 800,00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21 185 062,64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1 757 262,64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120,0 тыс. рублей коммунальные услуги ЦБ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повышение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зарплаты до МРОТ субсидия 1637,3 тыс. рублей</a:t>
                      </a:r>
                    </a:p>
                  </a:txBody>
                  <a:tcPr marL="9525" marR="9525" marT="9525" marB="0" anchor="b"/>
                </a:tc>
              </a:tr>
              <a:tr h="216133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1" marB="45721"/>
                </a:tc>
                <a:tc gridSpan="4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10  Социальная политика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1" marB="45721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5665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обеспечение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3 300 000,00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3 860 000,00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Из-за увеличения колличества получающих пенсию  м повышения заработной платы с 01.01.2022 добавлены средства на пенсию муниципальным служащим</a:t>
                      </a:r>
                    </a:p>
                  </a:txBody>
                  <a:tcPr marL="9525" marR="9525" marT="9525" marB="0" anchor="b"/>
                </a:tc>
              </a:tr>
              <a:tr h="27835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2 924 400,00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3 024 300,00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Добавлена субсидия ОБ по ЖКУ село</a:t>
                      </a:r>
                    </a:p>
                  </a:txBody>
                  <a:tcPr marL="9525" marR="9525" marT="9525" marB="0" anchor="b"/>
                </a:tc>
              </a:tr>
              <a:tr h="139176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Охрана семьи и детства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41 347 913,00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43 326 113,00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1 978 200,00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Добавлены средствапо субвенции на предоставление жилых помещений детям-сиротам</a:t>
                      </a:r>
                    </a:p>
                  </a:txBody>
                  <a:tcPr marL="9525" marR="9525" marT="9525" marB="0" anchor="b"/>
                </a:tc>
              </a:tr>
              <a:tr h="285341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06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социальной политики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Сняты средства, сложилась экономия по контрактам</a:t>
                      </a:r>
                    </a:p>
                  </a:txBody>
                  <a:tcPr marL="9525" marR="9525" marT="9525" marB="0" anchor="b"/>
                </a:tc>
              </a:tr>
              <a:tr h="216133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1" marB="45721"/>
                </a:tc>
                <a:tc gridSpan="4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r>
                        <a:rPr lang="ru-RU" sz="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  Физическая культура и спорт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1" marB="45721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80159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84 904 755,00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93 404 706,30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8 499 951,30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ФСК: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добавлены средства на содержание тренажерного зала-4400,0 тыс. рублей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повышение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Указам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ДЮСШ-1750,3 тыс. рублей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софинансирование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местные инициативы-2349,7 тыс. рублей,</a:t>
                      </a:r>
                    </a:p>
                  </a:txBody>
                  <a:tcPr marL="9525" marR="9525" marT="9525" marB="0" anchor="b"/>
                </a:tc>
              </a:tr>
              <a:tr h="27835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Массовый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6 666 666,70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6 666 666,70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Добавлены средства за счет субсидии  на открытие спортивных пространств для молодежи 5000,0 тыс. рублей и софинансирование 1666,7 тыс. рублей</a:t>
                      </a:r>
                    </a:p>
                  </a:txBody>
                  <a:tcPr marL="9525" marR="9525" marT="9525" marB="0" anchor="b"/>
                </a:tc>
              </a:tr>
              <a:tr h="263618"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физической культуры и спорта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108 779 010,01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108 779 121,00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Добавлены средства по ремонту ФСК 2021 год остатки.</a:t>
                      </a:r>
                    </a:p>
                  </a:txBody>
                  <a:tcPr marL="9525" marR="9525" marT="9525" marB="0" anchor="b"/>
                </a:tc>
              </a:tr>
              <a:tr h="216133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1" marB="45721"/>
                </a:tc>
                <a:tc gridSpan="4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12 Средства массовой информации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1" marB="45721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78351"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Периодическая печать и издательства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3 900 000,00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216133">
                <a:tc>
                  <a:txBody>
                    <a:bodyPr/>
                    <a:lstStyle/>
                    <a:p>
                      <a:pPr algn="ctr"/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1" marB="45721"/>
                </a:tc>
                <a:tc gridSpan="4"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13  Обслуживание муниципального долга</a:t>
                      </a:r>
                      <a:endParaRPr lang="ru-RU" sz="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1" marB="45721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</a:tr>
              <a:tr h="339637">
                <a:tc>
                  <a:txBody>
                    <a:bodyPr/>
                    <a:lstStyle/>
                    <a:p>
                      <a:pPr algn="ctr"/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Обслуживание муниципального долга</a:t>
                      </a:r>
                      <a:endParaRPr lang="ru-RU" sz="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4" marR="91444" marT="45721" marB="4572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25 000 000,00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12 000 000,00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-13 000 000,00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Сняты средства по процентам за счет замещения кредитов бюджетными кредитами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390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380288" y="6416675"/>
            <a:ext cx="1439862" cy="25268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0B2A55F2-8F9E-40B6-A126-10A5E47D2BDB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13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82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210657"/>
          </a:xfrm>
          <a:ln>
            <a:solidFill>
              <a:schemeClr val="accent5">
                <a:lumMod val="75000"/>
              </a:schemeClr>
            </a:solidFill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lang="ru-RU" altLang="ru-RU" sz="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altLang="ru-RU" sz="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3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РАСХОДАХ НА РЕАЛИЗАЦИЮ МУНИЦИПАЛЬНЫХ ПРОГРАММ В 2022 ГОДУ ПО МУНИЦИПАЛЬНОМУ ОБРАЗОВАНИЮ ГОРОД ПОЛЯРНЫЕ ЗОРИ С ПОДВЕДОМСТВЕННОЙ ТЕРРИТОРИЕЙ </a:t>
            </a:r>
          </a:p>
        </p:txBody>
      </p:sp>
      <p:sp>
        <p:nvSpPr>
          <p:cNvPr id="39082" name="Прямоугольник 4"/>
          <p:cNvSpPr>
            <a:spLocks noChangeArrowheads="1"/>
          </p:cNvSpPr>
          <p:nvPr/>
        </p:nvSpPr>
        <p:spPr bwMode="auto">
          <a:xfrm>
            <a:off x="7380312" y="6381328"/>
            <a:ext cx="15836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200" dirty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D449A71A-4D76-400B-9262-C320ED5A54C4}" type="slidenum">
              <a:rPr lang="ru-RU" altLang="ru-RU" sz="1200">
                <a:solidFill>
                  <a:schemeClr val="accent5">
                    <a:lumMod val="50000"/>
                  </a:schemeClr>
                </a:solidFill>
              </a:rPr>
              <a:pPr algn="r" eaLnBrk="1" hangingPunct="1"/>
              <a:t>14</a:t>
            </a:fld>
            <a:endParaRPr lang="ru-RU" alt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65460"/>
              </p:ext>
            </p:extLst>
          </p:nvPr>
        </p:nvGraphicFramePr>
        <p:xfrm>
          <a:off x="251519" y="689486"/>
          <a:ext cx="8640960" cy="56918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5"/>
                <a:gridCol w="2952328"/>
                <a:gridCol w="564760"/>
                <a:gridCol w="596863"/>
                <a:gridCol w="134521"/>
                <a:gridCol w="216024"/>
                <a:gridCol w="2736304"/>
                <a:gridCol w="576064"/>
                <a:gridCol w="648071"/>
              </a:tblGrid>
              <a:tr h="49212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Средства,  утвержденные на 2022 год</a:t>
                      </a:r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реализацию программы в 2022 году</a:t>
                      </a:r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7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Средства, утвержденные на 2022 год</a:t>
                      </a:r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700" u="none" strike="noStrike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реализацию программы в 2022 году</a:t>
                      </a:r>
                      <a:endParaRPr lang="ru-RU" sz="700" b="0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83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образования города Полярные Зори с подведомственной территорией"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750 947,0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747 217,3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Безбарьерный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доступ лиц с ограниченными возможностями к объектам социальной инфраструктуры </a:t>
                      </a:r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г.Полярные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Зори с подведомственной территорией»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5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культуры и сохранение культурного наследия муниципального образования город Полярные Зори с подведомственной территорией"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204 192,1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203 888,8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"Энергосбережение и повышение энергетической эффективности на территории муниципального образования город Полярные Зори с подведомственной территорией»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5 059,4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4 986,8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8382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физической культуры и спорта в муниципальном образовании  город  Полярные Зори"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212 783,6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196 996,2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"Комплексное развитие транспортной инфраструктуры в муниципальном образовании города Полярные Зори с подведомственной территорией"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81 785,9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81 401,7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95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"Эффективное использование, содержание и распоряжение  муниципальным имуществом муниципального образования город Полярные Зори с подведомственной территорией"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26 818,2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26 337,8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информационно-коммуникационных технологий в органах местного самоуправления муниципального образования город Полярные Зори с подведомственной территорией"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929,6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830,6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5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"Муниципальное управление и гражданское общество"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87 915,0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86 935,5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"Обеспечение жильем молодых семей муниципального образования г. Полярные Зори с подведомственной территорией"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10 745,9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8 849,1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95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"Профилактика терроризма, экстремизма и минимизация и (или) ликвидация проявления терроризма и экстремизма на территории муниципального образования город Полярные Зори с подведомственной территорией"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"Комплексное благоустройство территории муниципального образования город Полярные Зори"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45 717,6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45 341,5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1966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"Профилактика правонарушений в муниципальном образовании г. Полярные Зори с подведомственной территорией"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"Дополнительные меры социальной поддержки отдельных категорий граждан, социально-ориентированных некоммерческих организаций муниципального образования г. Полярные Зори с подведомственной территорией"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28 065,0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24 746,6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95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экономического потенциала и формирование благоприятного предпринимательского климата в муниципальном образовании город Полярные Зори с подведомственной территорией"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1 605,3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1 547,5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"Развитие системы обращения с бытовыми отходами в муниципальном образовании г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Полярные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Зори"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2 289,0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2 193,0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527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"Поддержка и стимулирование жилищного строительства муниципального образования город Полярные Зори с подведомственной территорией 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15 557,2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15 557,2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"Формирование комфортной городской среды территории муниципального образования г. Полярные Зори"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244 026,9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239 197,6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5173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"Управление муниципальными финансами города Полярные Зори с подведомственной территорией"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12 378,3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4 051,4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"Переселение граждан из аварийного жилищного фонда на территории муниципального образования город Полярные Зори с подведомственной территорией" на 2019-2025 годы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10 621,1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10 463,8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9561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«Комплексные меры противодействия злоупотреблению наркотиками и их незаконному обороту в муниципальном образовании г. Полярные Зори с подведомственной территорией» 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ВЦП "Обеспечение деятельности муниципального казенного учреждения "Управление городским хозяйством муниципального образования город Полярные Зори с подведомственной территорией"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40 126,2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39 973,1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4138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МП "Обеспечение защиты населения и территорий от чрезвычайных ситуаций«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796,0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775,7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1 783 562,7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1 742 494,5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509" marR="3509" marT="3509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257441"/>
          </a:xfrm>
          <a:ln>
            <a:solidFill>
              <a:schemeClr val="accent5">
                <a:lumMod val="75000"/>
              </a:schemeClr>
            </a:solidFill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реализуемых муниципальных программах</a:t>
            </a:r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308850" y="6416675"/>
            <a:ext cx="1584325" cy="3063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7DE23353-C19A-4B1A-882C-9D1D112AB17F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15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9735231"/>
              </p:ext>
            </p:extLst>
          </p:nvPr>
        </p:nvGraphicFramePr>
        <p:xfrm>
          <a:off x="251520" y="566887"/>
          <a:ext cx="4464498" cy="59531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0510"/>
                <a:gridCol w="1409298"/>
                <a:gridCol w="379958"/>
                <a:gridCol w="379958"/>
                <a:gridCol w="474946"/>
                <a:gridCol w="1519828"/>
              </a:tblGrid>
              <a:tr h="59733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470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"Развитие образования города Полярные Зори с подведомственной территорией"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71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"Развитие дошкольного, общего и дополнительного образования детей"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в системе дошкольного, общего и дополнительного образования детей равных возможностей для современного качественного образования и позитивной социализации детей.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2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100% доступности дошкольного образования для детей в возрасте до 3 лет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31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 общеобразовательных организаций, не сдавших основной государственный экзамен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высокий процент не сдавших ОГЭ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17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выпускников общеобразовательных организаций, не сдавших ЕГЭ по обязательным предметам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5-18 лет, охваченных дополнительным образованием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Указаны официальные данные мониторинга </a:t>
                      </a:r>
                      <a:r>
                        <a:rPr lang="ru-RU" sz="7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системы </a:t>
                      </a:r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дополнительного образования, основанного на данных портала 51ПФДО. Показатель указан без учета детей , посещающих ОЦ "Лингвист" (данные не предоставлены в РМЦ Мурманской области) 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51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 задач муниципальной подпрограммы: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3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1. Обеспечение государственных гарантий общедоступности и бесплатности дошкольного, общего образования и равного доступа к услугам дополнительного образования детей.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62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воспитанников дошкольных образовательных организаций (среднегодовая)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16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учащихся по программам общего образования в общеобразовательных организациях (среднегодовая)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16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обучающихся в организациях дополнительного образования, подведомственных отделу образования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8916770"/>
              </p:ext>
            </p:extLst>
          </p:nvPr>
        </p:nvGraphicFramePr>
        <p:xfrm>
          <a:off x="4716015" y="574708"/>
          <a:ext cx="4177159" cy="57930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790"/>
                <a:gridCol w="2162266"/>
                <a:gridCol w="315258"/>
                <a:gridCol w="315258"/>
                <a:gridCol w="394072"/>
                <a:gridCol w="630515"/>
              </a:tblGrid>
              <a:tr h="694052">
                <a:tc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  <a:endParaRPr lang="ru-RU" sz="7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97" marR="7997" marT="7997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208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среднемесячной заработной платы педагогических работников образовательных организаций общего образования к среднемесячной заработной плате в Мурманской области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752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среднемесячной заработной платы педагогических работников муниципальных образовательных организаций дошкольного образования к среднемесячной заработной плате организаций общего образования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Отношение среднемесячной заработной платы педагогических работников организаций дополнительного образования детей к среднемесячной заработной плате учителей в муниципальном образовании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52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получающих дополнительное образование с использованием сертификата дополнительного образования, в общей численности детей, получающих дополнительное образование за счет бюджетных средств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 в возрасте от 5 до 18 лет, использующих сертификаты дополнительного образования в статусе сертификатов персонифицированного финансирования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43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2.1.9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педагогических работников общеобразовательных организаций, получивших вознаграждение за классное руководство, в общей численности педагогических работников такой категории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0" marR="6380" marT="638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923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2.  Достижение современного качества дошкольного образования, учебных результатов и результатов социализации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437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3.1.1.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обучающихся по программам общего образования, участвующих в олимпиадах и конкурсах различного уровня, в общей численности обучающихся по программам общего образования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46,5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55,13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308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288032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реализуемых муниципальных программах</a:t>
            </a: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980" y="6333231"/>
            <a:ext cx="1079500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9E3E158D-6E86-4EC5-9537-638C82E66BFE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16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7930740"/>
              </p:ext>
            </p:extLst>
          </p:nvPr>
        </p:nvGraphicFramePr>
        <p:xfrm>
          <a:off x="251519" y="620689"/>
          <a:ext cx="4682946" cy="57606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2960"/>
                <a:gridCol w="2422214"/>
                <a:gridCol w="403703"/>
                <a:gridCol w="403703"/>
                <a:gridCol w="454625"/>
                <a:gridCol w="675741"/>
              </a:tblGrid>
              <a:tr h="64176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252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организаций, реализующих программы начального, основного и среднего общего образования, реализующие общеобразовательные программы в сетевой форме, в общем количестве таких организаций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5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учителей в возрасте до 35 лет, вовлеченных в различные формы поддержки и сопровождения в первые три года работы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3.1.4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охваченных дополнительными общеобразовательными программами технической и естественнонаучной направленности в системе образования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8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Задача 3. Обеспечение организованного питания, отдыха и оздоровления детей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65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4.1.1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отдохнувших и оздоровленных детей в возрасте от 6 до 18 лет в оздоровительных учреждениях, от общего количества детей данной возрастной категорий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4.1.2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детей отдохнувших в оздоровительных учреждениях с дневным пребыванием, организованных на базе образовательных  учреждений муниципального образования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368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8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4.1.3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обеспеченных организованным питанием.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56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4.1.4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получающих начальное общее образование в муниципальных образовательных организациях, получающих бесплатное горячее питание, к общему количеству обучающихся, получающих начальное общее образование в муниципальных образовательных организациях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768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получающих начальное общее, основное общее и среднее общее образование в общеобразовательных организациях, относящихся к льготным категориям, получающих бесплатное двухразовое горячее питание,  к общему количеству обучающихся указанной категории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4.1.6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обучающихся, получающих начальное общее образование, обеспеченных бесплатным цельным молоком либо питьевым молоком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443" marR="5443" marT="5443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086802"/>
              </p:ext>
            </p:extLst>
          </p:nvPr>
        </p:nvGraphicFramePr>
        <p:xfrm>
          <a:off x="4934464" y="620689"/>
          <a:ext cx="3958015" cy="57028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7616"/>
                <a:gridCol w="1728192"/>
                <a:gridCol w="432048"/>
                <a:gridCol w="432048"/>
                <a:gridCol w="360040"/>
                <a:gridCol w="648071"/>
              </a:tblGrid>
              <a:tr h="64807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12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2 "Развитие современной инфраструктуры системы образования"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9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условий, обеспечивающих соответствие образовательных организаций современным требованиям.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11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общеобразовательных организаций, соответствующих современным требованиям обучения, в общем количестве муниципальных общеобразовательных организаций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87,5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11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муниципальных дошкольных образовательных организаций и организаций дополнительного образования, соответствующих современным требованиям обучения, в общем количестве муниципальных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11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общеобразовательных организаций, расположенных в сельской местности и малых городах, обновивших материально- техническую базу для реализации основных и дополнительных общеобразовательных программ цифрового, естественнонаучного и гуманитарного профилей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086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Задача 1. Обеспечение соответствия организаций образования санитарно-гигиеническим, противопожарным нормам и требованиям, требованиям безопасности.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соответствующих требованиям пожарной безопасности (зданий)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11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относящихся к первой группе по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санитарно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гигиенической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характеристике (зданий)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11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2.1.3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образовательных организаций, обеспеченных средствами охраны (зданий)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288032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реализуемых муниципальных программах</a:t>
            </a: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980" y="6333231"/>
            <a:ext cx="1079500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9E3E158D-6E86-4EC5-9537-638C82E66BFE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17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7040530"/>
              </p:ext>
            </p:extLst>
          </p:nvPr>
        </p:nvGraphicFramePr>
        <p:xfrm>
          <a:off x="251525" y="525811"/>
          <a:ext cx="4320477" cy="59275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9395"/>
                <a:gridCol w="1300167"/>
                <a:gridCol w="304679"/>
                <a:gridCol w="380848"/>
                <a:gridCol w="380848"/>
                <a:gridCol w="1654540"/>
              </a:tblGrid>
              <a:tr h="66309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991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3 «Обеспечение реализации муниципальной программы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</a:p>
                    <a:p>
                      <a:pPr algn="ctr" fontAlgn="b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5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организационных, организационно-технологических, технических, информационных и методических условий для реализации муниципальной программы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49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Задача 1. Выполнение муниципальных работ в сфере дошкольного, общего и дополнительного образования в рамках организационной, информационно-методической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0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информационно-методических мероприятий, направленных на повышение качества образования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6960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Задача 2. Выполнение муниципальных работ в сфере дошкольного, общего и дополнительного образования в рамках финансовой деятельности.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51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Своевременная и достоверная обработка первичных бухгалтерских документов и предоставление отчетности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005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Задача 3. Выполнение муниципальных работ в сфере дошкольного, общего и дополнительного образования в рамках решения бытовых и хозяйственных потребностей учреждений, подведомственных отделу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образования</a:t>
                      </a:r>
                    </a:p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01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выполнения предоставленных образовательными учреждениями заявок на проведение хозяйственно-эксплуатационных работ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7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«Развитие культуры и сохранение культурного наследия  муниципального образования город Полярные Зори  с подведомственной территорией»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0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участников клубных формирований</a:t>
                      </a:r>
                    </a:p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280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числа участников клубных формирований вызвано открытием в «Точке кипения» и КДЦ новых направлений деятельности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9361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1301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945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Причина снижения показателя обусловлена в изначально ошибочном плановом значении показателя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374125"/>
              </p:ext>
            </p:extLst>
          </p:nvPr>
        </p:nvGraphicFramePr>
        <p:xfrm>
          <a:off x="4572002" y="525811"/>
          <a:ext cx="4342701" cy="56394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584"/>
                <a:gridCol w="1088574"/>
                <a:gridCol w="360040"/>
                <a:gridCol w="360040"/>
                <a:gridCol w="360040"/>
                <a:gridCol w="1822423"/>
              </a:tblGrid>
              <a:tr h="65041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38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культурно-массовых мероприятий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Причина в росте значений показателя обусловлена в изначальном ошибочном заниженном плановом показателе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26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537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количества культурно- массовых мероприятий произошло вследствие выполнения мероприятий сверх муниципального задания, в том числе платные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5144">
                <a:tc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2 «Развитие образовательных учреждений дополнительного образования в сфере культуры и искусства муниципального образования г. Полярные Зори с подведомственной территорией»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66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Число обучающихся, осваивающих дополнительные общеобразовательные программы.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8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Допустимая схема зачислений и отчислений учащихся в течение учебного года. Допустимый минимум 5%.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822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детей, обучающихся в ДШИ, привлекаемых к участию в различных творческих мероприятиях институционального, муниципального, регионального, всероссийского, международного уровней (мастер-классы, творческие встречи, концерты, выставки, театрализованные представления, конкурсы, фестивали, проекты и т.д.) от общего числа детей, обучающихся в ДШИ.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729952">
                <a:tc v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15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288032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реализуемых муниципальных программах</a:t>
            </a: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980" y="6333231"/>
            <a:ext cx="1079500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9E3E158D-6E86-4EC5-9537-638C82E66BFE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18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6875254"/>
              </p:ext>
            </p:extLst>
          </p:nvPr>
        </p:nvGraphicFramePr>
        <p:xfrm>
          <a:off x="251523" y="525811"/>
          <a:ext cx="4392486" cy="5959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628"/>
                <a:gridCol w="1380841"/>
                <a:gridCol w="141693"/>
                <a:gridCol w="300763"/>
                <a:gridCol w="414386"/>
                <a:gridCol w="414386"/>
                <a:gridCol w="1491789"/>
              </a:tblGrid>
              <a:tr h="6463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34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3 «Развитие библиотечного дела муниципального образования г. Полярные Зори с подведомственной территорией»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51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посещений библиотек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83200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106150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произошло из-за: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3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1)Пользователи сельской библиотеки п. Зашеек стали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активнее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пользоваться услугой обслуживания на дому.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88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2)Стал использоваться счетчик сайта PRO. Культура. Систематическое обновление информации на сайте, большое количество освещаемых мероприятий, стимулирует активность посетителей.</a:t>
                      </a:r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Объёмы библиотечного фонда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120000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124112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Сейчас ЦБС проводит активное, но постепенное списание фондов в связи с переходом в ближайшее время на модельную библиотеку. Допустимый уровень колебаний показателя списаний должен составлять порядка 10% 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электронного каталога библиотек 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2797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ретроконверсии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каталогов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4 «Обеспечение выполнения работ по централизованному бухгалтерскому учету подведомственных учреждений культуры»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7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Ведение бухгалтерского учета, формирование   регистров бухгалтерского учета   бюджетных учреждений 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77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   эксплуатационно-технического обслуживания   объектов и помещений, находящихся в государственной (муниципальной) собственности, а также содержание указанных объектов и помещений, оборудования и прилегающей территории в надлежащем состоянии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тыс.кв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 м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7,4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158908"/>
              </p:ext>
            </p:extLst>
          </p:nvPr>
        </p:nvGraphicFramePr>
        <p:xfrm>
          <a:off x="4644010" y="525811"/>
          <a:ext cx="4270692" cy="5567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9768"/>
                <a:gridCol w="1440430"/>
                <a:gridCol w="216024"/>
                <a:gridCol w="288032"/>
                <a:gridCol w="375396"/>
                <a:gridCol w="1591042"/>
              </a:tblGrid>
              <a:tr h="63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3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5 «Сохранение культуры муниципального образования г. Полярные Зори с подведомственной территорией»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фактически выполненных работ по отношению к запланированному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3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Посещения культурно-массовых мероприятий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1581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119466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Причина в росте значений показателя обусловлена в изначальном ошибочном заниженном плановом показателе.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3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культурно-массовых мероприятий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599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1997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Причина в росте значений показателя обусловлена в изначальном ошибочном заниженном плановом показателе.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380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«Развитие физической культуры и спорта города Полярные Зори с подведомственной территорией»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населения, систематически занимающегося физической культурой и спортом, в общей численности населения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48,2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51,6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за счёт свободно занимающихся, открытие новых спортивных сооружений и занимающихся на предприятиях, в организациях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3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спортивных сооружений (ед. на 100 тыс. населения)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171,1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232,0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спортивных объектов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3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1 «Развитие массового спорта»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3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детей и молодежи, систематически занимающихся физической культурой и спортом, в общей численности детей и молодежи (возраст 3-29 лет)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открытие новых спортивных объектов, работа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школьных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спортивных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клубов, увеличение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занимающихся на предприятиях, в учреждениях, организациях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771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 среднего возраста, систематически занимающихся физической культурой и спортом, в общей численности граждан среднего возраста (женщины 30-54 года; мужчины 30-59 лет)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39,3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открытие новых спортивных объектов, увеличение занимающихся на предприятиях, в учреждениях, организациях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285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288032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реализуемых муниципальных программах</a:t>
            </a: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980" y="6333231"/>
            <a:ext cx="1079500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9E3E158D-6E86-4EC5-9537-638C82E66BFE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19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04247"/>
              </p:ext>
            </p:extLst>
          </p:nvPr>
        </p:nvGraphicFramePr>
        <p:xfrm>
          <a:off x="251523" y="548679"/>
          <a:ext cx="4464493" cy="5973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704"/>
                <a:gridCol w="1600480"/>
                <a:gridCol w="252707"/>
                <a:gridCol w="421179"/>
                <a:gridCol w="421179"/>
                <a:gridCol w="1516244"/>
              </a:tblGrid>
              <a:tr h="6567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9153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 старшего возраста, систематически занимающихся физической культурой и спортом, в общей численности граждан старшего возраста (женщины 55-79 лет; мужчины 60-79 лет)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23,3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открытие новых спортивных объектов,увеличение свободно занимающихся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стипендий и премий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11/5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11/5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участников соревнований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5230,0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5949,0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повышение качества организации физкультурных и спортивных мероприятий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приобретенной сувенирной, рекламной и наградной продукции со спортивной и городской символикой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5000,0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5000,0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2 «Развитие спортивной инфраструктуры»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Эффективность использования существующих объектов спорта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49,48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спортивных объектов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Единовременная пропускная способность объектов спорта (к всероссийскому нормативу)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60,37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спортивных объектов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фактически выполненных работ по отношению к запланированному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91,7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заключение ДС с подрядчиком на продление МК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24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3 «Обеспечение условий для развития детско-юношеского спорта»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Сохранность контингента учащихся МАУДО ДЮСШ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детей, занимающихся в МАУДО ДЮСШ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805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Увеличилось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привлеченных лиц в спортивных и физкультурно-оздоровительных мероприятиях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учащихся ДЮСШ имеющих спортивные разряды от занимающихся МАУДО ДЮСШ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среднесписочной численности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418505"/>
              </p:ext>
            </p:extLst>
          </p:nvPr>
        </p:nvGraphicFramePr>
        <p:xfrm>
          <a:off x="4716015" y="525811"/>
          <a:ext cx="4104457" cy="56896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765"/>
                <a:gridCol w="1585744"/>
                <a:gridCol w="241439"/>
                <a:gridCol w="402398"/>
                <a:gridCol w="402398"/>
                <a:gridCol w="1126713"/>
              </a:tblGrid>
              <a:tr h="63376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191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3.4.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проведенных официальных спортивных мероприятий (муниципальные)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перечня спортивных мероприятий (Распоряжение Правительства РФ №3263-р от 31.10.22)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3.5.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официальных региональных, межрегиональных, всероссийских соревнований (мероприятий) с участием учащихся МАУДО ДЮСШ в год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перечня спортивных мероприятий (Распоряжение Правительства РФ №3263-р от 31.10.22)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3.6.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сохранения заработной платы работников муниципальных учреждений образования, на уровне, установленном указами Президента Российской Федерации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3.7.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участников соревнований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Увеличелось кол-во привлеченных лиц в спортивных и физкультурно-оздоровительных мероприятиях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3.8.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 города, выполнивших нормативы Всероссийского физкультурно-спортивного комплекса «Готов к труду и обороне» (ГТО), в общей численности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0,5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629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3.9.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проведенных мероприятий в рамках комплекса ГТО в год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перечня спортивных мероприятий (Распоряжение Правительства РФ №3263-р от 31.10.22)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03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180975" y="260648"/>
            <a:ext cx="8786813" cy="214015"/>
          </a:xfrm>
          <a:ln>
            <a:solidFill>
              <a:srgbClr val="002060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образования за 202</a:t>
            </a:r>
            <a:r>
              <a:rPr lang="en-US" alt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180975" y="474663"/>
            <a:ext cx="8963025" cy="6094412"/>
          </a:xfrm>
        </p:spPr>
        <p:txBody>
          <a:bodyPr/>
          <a:lstStyle/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часть бюджета, руб.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50820"/>
              </p:ext>
            </p:extLst>
          </p:nvPr>
        </p:nvGraphicFramePr>
        <p:xfrm>
          <a:off x="251519" y="778838"/>
          <a:ext cx="8640960" cy="56538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89892"/>
                <a:gridCol w="960445"/>
                <a:gridCol w="1008303"/>
                <a:gridCol w="773438"/>
                <a:gridCol w="608882"/>
              </a:tblGrid>
              <a:tr h="3855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</a:t>
                      </a:r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</a:tr>
              <a:tr h="17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4" marR="9524" marT="9525" marB="0" anchor="ctr"/>
                </a:tc>
              </a:tr>
              <a:tr h="1670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Доходы бюджета - всего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1 746 078 094,00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1 736 683 711,48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9 394 382,52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99,46%</a:t>
                      </a:r>
                    </a:p>
                  </a:txBody>
                  <a:tcPr marL="9525" marR="9525" marT="9525" marB="0" anchor="b"/>
                </a:tc>
              </a:tr>
              <a:tr h="1350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3503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НАЛОГОВЫЕ И 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460 057 501,00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477 826 041,06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103,86%</a:t>
                      </a:r>
                    </a:p>
                  </a:txBody>
                  <a:tcPr marL="9525" marR="9525" marT="9525" marB="0" anchor="b"/>
                </a:tc>
              </a:tr>
              <a:tr h="17151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НАЛОГИ НА ПРИБЫЛЬ,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370 473 500,00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379 850 881,49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102,53%</a:t>
                      </a:r>
                    </a:p>
                  </a:txBody>
                  <a:tcPr marL="9525" marR="9525" marT="9525" marB="0" anchor="b"/>
                </a:tc>
              </a:tr>
              <a:tr h="17145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Налог на доходы физических лиц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370 473 500,00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379 850 881,49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102,53%</a:t>
                      </a:r>
                    </a:p>
                  </a:txBody>
                  <a:tcPr marL="9525" marR="9525" marT="9525" marB="0" anchor="b"/>
                </a:tc>
              </a:tr>
              <a:tr h="38553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360 857 300,00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370 051 049,37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102,55%</a:t>
                      </a:r>
                    </a:p>
                  </a:txBody>
                  <a:tcPr marL="9525" marR="9525" marT="9525" marB="0" anchor="b"/>
                </a:tc>
              </a:tr>
              <a:tr h="51079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кабинеты, и других лиц, занимающихся частной практикой в соответствии со статьей 227 Налогового кодекса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167 000,00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166 363,40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636,60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99,62%</a:t>
                      </a:r>
                    </a:p>
                  </a:txBody>
                  <a:tcPr marL="9525" marR="9525" marT="9525" marB="0" anchor="b"/>
                </a:tc>
              </a:tr>
              <a:tr h="2602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Налог на доходы физических лиц с доходов, полученных физическими лицами в соответствии со статьей 228 Налогового кодекса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2 536 500,00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2 550 687,92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100,56%</a:t>
                      </a:r>
                    </a:p>
                  </a:txBody>
                  <a:tcPr marL="9525" marR="9525" marT="9525" marB="0" anchor="b"/>
                </a:tc>
              </a:tr>
              <a:tr h="38553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Налог на доходы физических лиц в виде фиксированных авансовых платежей с доходов, полученных физическими лицами, являющимися иностранными гражданами, осуществляющими трудовую деятельность по найму на основании патента в соответствии со статьей 227.1 Налогового кодекса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61 000,00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61 586,80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100,96%</a:t>
                      </a:r>
                    </a:p>
                  </a:txBody>
                  <a:tcPr marL="9525" marR="9525" marT="9525" marB="0" anchor="b"/>
                </a:tc>
              </a:tr>
              <a:tr h="3965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Налог на доходы физических лиц в части суммы налога, превышающей 650 000 рублей, относящейся к части налоговой базы, превышающей 5 000 000 рублей (за исключением налога на доходы физических лиц с сумм прибыли контролируемой иностранной компании, в том числе фиксированной прибыли контролируемой иностранной компании)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6 851 700,00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7 021 194,00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102,47%</a:t>
                      </a:r>
                    </a:p>
                  </a:txBody>
                  <a:tcPr marL="9525" marR="9525" marT="9525" marB="0" anchor="b"/>
                </a:tc>
              </a:tr>
              <a:tr h="23184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11 189 050,00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12 133 500,94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108,44%</a:t>
                      </a:r>
                    </a:p>
                  </a:txBody>
                  <a:tcPr marL="9525" marR="9525" marT="9525" marB="0" anchor="b"/>
                </a:tc>
              </a:tr>
              <a:tr h="23170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Акцизы по подакцизным товарам (продукции), производимым на территории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11 189 050,00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12 133 500,94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108,44%</a:t>
                      </a:r>
                    </a:p>
                  </a:txBody>
                  <a:tcPr marL="9525" marR="9525" marT="9525" marB="0" anchor="b"/>
                </a:tc>
              </a:tr>
              <a:tr h="37551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5 589 800,00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6 082 609,44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108,82%</a:t>
                      </a:r>
                    </a:p>
                  </a:txBody>
                  <a:tcPr marL="9525" marR="9525" marT="9525" marB="0" anchor="b"/>
                </a:tc>
              </a:tr>
              <a:tr h="63604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(по нормативам, установленным Федеральным законом о федеральном бюджете в целях формирования дорожных фондов субъектов Российской Федерации)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30 300,00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32 855,52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108,43%</a:t>
                      </a:r>
                    </a:p>
                  </a:txBody>
                  <a:tcPr marL="9525" marR="9525" marT="9525" marB="0" anchor="b"/>
                </a:tc>
              </a:tr>
              <a:tr h="51079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 (по нормативам, установленным Федеральным законом о федеральном бюджете в целях формирования дорожных фондов субъектов Российской Федерации)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5 568 950,00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6 715 887,76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120,60%</a:t>
                      </a:r>
                    </a:p>
                  </a:txBody>
                  <a:tcPr marL="9525" marR="9525" marT="9525" marB="0" anchor="b"/>
                </a:tc>
              </a:tr>
              <a:tr h="38553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Доходы от уплаты акцизов на прямогонный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-697 851,78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8523" name="Прямоугольник 1"/>
          <p:cNvSpPr>
            <a:spLocks noChangeArrowheads="1"/>
          </p:cNvSpPr>
          <p:nvPr/>
        </p:nvSpPr>
        <p:spPr bwMode="auto">
          <a:xfrm>
            <a:off x="7452320" y="6457950"/>
            <a:ext cx="151070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ru-RU" altLang="ru-RU" sz="1200" dirty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0C597ECC-DA3D-4185-8075-D67584797A43}" type="slidenum">
              <a:rPr lang="ru-RU" altLang="ru-RU" sz="1200">
                <a:solidFill>
                  <a:schemeClr val="accent5">
                    <a:lumMod val="50000"/>
                  </a:schemeClr>
                </a:solidFill>
              </a:rPr>
              <a:pPr algn="r" eaLnBrk="1" hangingPunct="1"/>
              <a:t>2</a:t>
            </a:fld>
            <a:endParaRPr lang="ru-RU" alt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288032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реализуемых муниципальных программах</a:t>
            </a: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980" y="6333231"/>
            <a:ext cx="1079500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9E3E158D-6E86-4EC5-9537-638C82E66BFE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20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635553"/>
              </p:ext>
            </p:extLst>
          </p:nvPr>
        </p:nvGraphicFramePr>
        <p:xfrm>
          <a:off x="280057" y="553663"/>
          <a:ext cx="4392485" cy="608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628"/>
                <a:gridCol w="1911609"/>
                <a:gridCol w="288032"/>
                <a:gridCol w="288032"/>
                <a:gridCol w="288032"/>
                <a:gridCol w="144016"/>
                <a:gridCol w="1224136"/>
              </a:tblGrid>
              <a:tr h="5760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60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4: «Организация предоставления услуг и выполнения работ в сфере физической культуры и спорта»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40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Охват населения услугами ФСК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Увеличилось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кол-во привлеченных лиц в спортивных и физкультурно-оздоровительных мероприятиях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07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4.2.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проведенных спортивных мероприятий (чемпионаты и первенства МО, СЗФО, г. Полярные Зори)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проведение первенств МО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9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4.3.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проведенных физкультурно-оздоровительных мероприятий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связи с передачей зала реабилитации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4.4.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привлеченных лиц в спортивных и физкультурно-оздоровительных мероприятиях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36068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связи с передачей зала реабилитации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«Эффективное использование, содержание и распоряжение муниципальным имуществом муниципального образования город Полярные Зори с подведомственной 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территорией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1 «Реконструкция, капитальный ремонт и содержание имущества, находящегося в собственности муниципального образования город Полярные Зори с подведомственной территорией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объектов муниципальной собственности прошедших технический и кадастровый учёт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объектов муниципального имущества, в отношении которых проведена оценка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5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ликвидированного аварийного жилого и нежилого фондов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вовлечённых земельных участков в хозяйственный оборот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мероприятий по энергосбережению объектов муниципальной собственности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мероприятий, направленных на своевременное начисление и поступление неналоговых доходов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штук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расходов на содержание пустующих объектов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-11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0133552"/>
              </p:ext>
            </p:extLst>
          </p:nvPr>
        </p:nvGraphicFramePr>
        <p:xfrm>
          <a:off x="4716015" y="525811"/>
          <a:ext cx="4176465" cy="5775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831"/>
                <a:gridCol w="2024434"/>
                <a:gridCol w="360040"/>
                <a:gridCol w="288032"/>
                <a:gridCol w="251322"/>
                <a:gridCol w="900806"/>
              </a:tblGrid>
              <a:tr h="670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положительной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20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поступлений неналоговых доходов в местный бюджет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4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2 «Реконструкция, капитальный ремонт и содержание имущества, находящегося в собственности муниципального образования город Полярные Зори с подведомственной территорией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36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коммунальными услугами объектов имущества казны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Обслуживание (содержание) объектов имущества казны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59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«Муниципальное управление и гражданское общество»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11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1 «Развитие муниципальной службы в органах местного самоуправления города Полярные Зори с подведомственной территорией»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3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вакантных должностей муниципальной службы, замещаемых из кадрового резерва и по результатам конкурсных процедур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060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муниципальных служащих, прошедших повышение квалификации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Чел.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Планировалось очное обучение.  По факту обучились онлайн.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0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студентов высших учебных заведений, прошедших практику в администрации города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01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заседаний комиссии по соблюдению требований к служебному поведению и урегулированию конфликта интересов при выявлении случаев конфликта интересов на муниципальной службе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ед.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80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2 «Взаимодействие органов местного самоуправления     с     населением    муниципального образования»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65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чествуемых долгожителей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чел.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Фактическое </a:t>
                      </a:r>
                      <a:r>
                        <a:rPr lang="ru-RU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чествование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долгожителей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65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официальных мероприятий с участием руководителей ОМСУ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65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встреч с представителями СМИ (брифинги, интервью)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64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288032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реализуемых муниципальных программах</a:t>
            </a: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980" y="6333231"/>
            <a:ext cx="1079500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9E3E158D-6E86-4EC5-9537-638C82E66BFE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21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7498180"/>
              </p:ext>
            </p:extLst>
          </p:nvPr>
        </p:nvGraphicFramePr>
        <p:xfrm>
          <a:off x="251524" y="548679"/>
          <a:ext cx="4392483" cy="5809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628"/>
                <a:gridCol w="1823296"/>
                <a:gridCol w="248631"/>
                <a:gridCol w="331509"/>
                <a:gridCol w="414386"/>
                <a:gridCol w="1326033"/>
              </a:tblGrid>
              <a:tr h="6567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73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Тираж газеты «Городское время»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Членство в Ассоциациях и Союзах муниципалитетов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Подпрограмма 3 «Функционирование администрации  города Полярные Зори с подведомственной территорией»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510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исполнения выделенных бюджетных ассигнований в соответствии с решением о бюджете муниципального образования на очередной финансовый год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98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99,52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Экономия при проведении закупок, часть расходов возмещена за счет областных и федеральных субвенций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60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Своевременное и качественное обеспечение деятельности ОМСУ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Да- 1/нет - 0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17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освоения целевых областных и федеральных субвенций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92,4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 состоявшиеся закупки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4 «Содержание МКУ «МФЦ города Полярные Зори»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60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Доля освоения выделенных учредителем средств для обеспечения деятельности МКУ «МФЦ города Полярные Зори»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Договора заключенные до конца года, расторгнуты в конце декабря.  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6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«Профилактика терроризма, экстремизма и минимизация и (или) ликвидация последствий проявления терроризма и экстремизма на территории муниципального образования город Полярные Зори с подведомственной территорией</a:t>
                      </a:r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l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Повышение уровня знаний и готовности по противодействию терроризму и экстремизму у граждан города Полярные Зори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Повышение уровня антитеррористической защищенности объектов с массовым пребыванием людей на территории города Полярные Зори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Поддержание минимального уровня угрозы проявлений терроризма и экстремизма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Оборудование объектов образования воротами жёсткой фиксации</a:t>
                      </a:r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789807"/>
              </p:ext>
            </p:extLst>
          </p:nvPr>
        </p:nvGraphicFramePr>
        <p:xfrm>
          <a:off x="4716015" y="498847"/>
          <a:ext cx="4176464" cy="58851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1831"/>
                <a:gridCol w="1919580"/>
                <a:gridCol w="366356"/>
                <a:gridCol w="310325"/>
                <a:gridCol w="422388"/>
                <a:gridCol w="65906"/>
                <a:gridCol w="740078"/>
              </a:tblGrid>
              <a:tr h="7320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положительной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0398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«Профилактика правонарушений в муниципальном образовании г. Полярные Зори с подведомственной территорией»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2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оснащенности системами видеонаблюдения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28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добровольных народных дружин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99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«Развитие экономического потенциала и формирование благоприятного предпринимательского климата в муниципальном образовании город Полярные Зори с подведомственной территорией»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9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Arial" panose="020B0604020202020204" pitchFamily="34" charset="0"/>
                        </a:rPr>
                        <a:t>Количество субъектов малого и среднего предпринимательства в расчёте на 10 тыс. человек населения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207,2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212,4</a:t>
                      </a: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84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СО НКО, за исключением государственных (муниципальных) учреждений, на 10 тыс. населения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 на 10 тыс. населения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9,8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10,4</a:t>
                      </a:r>
                    </a:p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9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Подпрограмма 1 «Развитие малого и среднего предпринимательства на территории муниципального образования город Полярные Зори с подведомственной территорией»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55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публикаций в средствах массовой информации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017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субъектов малого и среднего предпринимательства, получивших информационно-консультационную поддержку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R w="12700" cmpd="sng">
                      <a:noFill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97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субъектов малого и среднего предпринимательства, получивших финансовую поддержку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9073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субъектов малого и среднего предпринимательства, получивших имущественную поддержку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Увеличилось количество участников культурно-массовых и ярмарочных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мероприятий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23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288032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реализуемых муниципальных программах</a:t>
            </a: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980" y="6333231"/>
            <a:ext cx="1079500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9E3E158D-6E86-4EC5-9537-638C82E66BFE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22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861468"/>
              </p:ext>
            </p:extLst>
          </p:nvPr>
        </p:nvGraphicFramePr>
        <p:xfrm>
          <a:off x="251524" y="533434"/>
          <a:ext cx="4392483" cy="59351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628"/>
                <a:gridCol w="1823296"/>
                <a:gridCol w="248631"/>
                <a:gridCol w="331509"/>
                <a:gridCol w="414386"/>
                <a:gridCol w="1326033"/>
              </a:tblGrid>
              <a:tr h="51930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начинающих предпринимателей, получивших субсидию на создание собственного бизнеса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средств для предоставления субсидии за счёт средств местного бюджета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77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объектов, включённых в перечень муниципального имущества, свободного от прав третьих лиц (за исключением имущественных прав субъектов малого и среднего предпринимательства), предусмотренного частью 4 статьи 18 Федерального закона «О развитии малого и среднего предпринимательства в Российской Федерации»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количества обращений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840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мероприятий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проведением специальной военной операции проведение культурно-массовых мероприятий в 2022 году было ограничено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6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ярмарок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проведением специальной военной операции проведение ярмарочных мероприятий в 2022 году было ограничено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проведённых мероприятий событийного туризма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80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2 «Поддержка социально ориентированных некоммерческих организаций»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9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 НКО, которым оказано содействие в их уставной деятельности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поданных заявок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обращений СОНКО за информационно-консультационной поддержкой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47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обучающих мероприятий, семинаров, круглых столов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СОНКО, получивших имущественную поддержку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Увеличение количества обращений за оказанием поддержки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147949"/>
              </p:ext>
            </p:extLst>
          </p:nvPr>
        </p:nvGraphicFramePr>
        <p:xfrm>
          <a:off x="4644005" y="533435"/>
          <a:ext cx="4312108" cy="58431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6027"/>
                <a:gridCol w="1834439"/>
                <a:gridCol w="109777"/>
                <a:gridCol w="183147"/>
                <a:gridCol w="146462"/>
                <a:gridCol w="146462"/>
                <a:gridCol w="146462"/>
                <a:gridCol w="219693"/>
                <a:gridCol w="146462"/>
                <a:gridCol w="1163177"/>
              </a:tblGrid>
              <a:tr h="519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положительной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2625">
                <a:tc>
                  <a:txBody>
                    <a:bodyPr/>
                    <a:lstStyle/>
                    <a:p>
                      <a:pPr algn="ctr" fontAlgn="ctr"/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 Поддержка и стимулирование жилищного строительства в муниципальном образовании г. Полярные Зори</a:t>
                      </a:r>
                    </a:p>
                    <a:p>
                      <a:pPr algn="ctr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подведомственной территорией»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76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участков 9 микрорайона обеспеченных энергоснабжением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4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участков 9 микрорайона обеспеченных объектами дорожной инфраструктуры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/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112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«Управление муниципальными финансами города Полярные Зори с подведомственной территорией»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63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Отношение дефицита местного бюджета к общему годовому объему доходов местного бюджета без учета объема безвозмездных поступлений в отчетном финансовом году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3,8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Уменьшение дефицита за счёт дополнительных поступлений собственных доходов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Отсутствие просроченной кредиторской задолженности по расходам на оплату труда работников муниципальных учреждений при выполнении полномочий ОМСУ по вопросам местного значения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Да-1/ нет -1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4F81B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Среднее значение сводного рейтинга главных администраторов средств местного бюджета по итогам оценки качества финансового менеджмента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90,1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Качественная работа муниципальных учреждений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просроченной кредиторской задолженности в расходах бюджета муниципального образования город Полярные Зори с подведомственной территорией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ru-RU" sz="800" b="0" i="0" u="none" strike="noStrike">
                        <a:solidFill>
                          <a:srgbClr val="4F81BD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4F81BD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0033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Отношение объема муниципального долга (за вычетом полученных бюджетных кредитов) муниципального образования по состоянию на 1 января года, следующего за отчетным, к общему годовому объему доходов бюджета в отчетном финансовом году (без учета объемов безвозмездных поступлений)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течение 2022 года муниципальным образованием не брались кредиты в кредитных организациях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52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288032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реализуемых муниципальных программах</a:t>
            </a: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980" y="6333231"/>
            <a:ext cx="1079500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9E3E158D-6E86-4EC5-9537-638C82E66BFE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23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7133578"/>
              </p:ext>
            </p:extLst>
          </p:nvPr>
        </p:nvGraphicFramePr>
        <p:xfrm>
          <a:off x="251524" y="545003"/>
          <a:ext cx="4433206" cy="59803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628"/>
                <a:gridCol w="1911608"/>
                <a:gridCol w="328755"/>
                <a:gridCol w="319317"/>
                <a:gridCol w="112731"/>
                <a:gridCol w="103293"/>
                <a:gridCol w="184739"/>
                <a:gridCol w="103293"/>
                <a:gridCol w="1120842"/>
              </a:tblGrid>
              <a:tr h="44089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025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«Комплексные меры противодействия злоупотреблению наркотиками и их незаконному обороту в муниципальном образовании г. Полярные Зори с подведомственной территорией»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0034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информирования населения о вреде наркотических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средств, психотропных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веществ, курительных смесей, психоактивных веществ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68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лиц больных наркоманией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8739"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несовершеннолетних,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состоящих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учете в связи с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употреблением алкогольных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напитков в КДН и ЗП, органах внутренних дел в общей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численности несовершеннолетних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состоящих на данных видах учета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чел.  (2 чел.)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26 (8 чел.)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Активизировалась работа правоохранительных органов в части выявления данной категории несовершеннолетних (вышел из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декретного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отпуска сотрудник ПДН)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44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11,70%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30,76%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668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детей и молодёжи в возрасте от 10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24 лет, охваченных 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профилактическими 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мероприятиями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%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6370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«Обеспечение защиты населения и территорий от чрезвычайных ситуаций»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75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Йодистый калий для населения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42190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14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на организацию и содержание каналов связи МАСЦО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78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Расходы на обслуживание МАСЦО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3102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</a:t>
                      </a:r>
                      <a:r>
                        <a:rPr lang="ru-RU" sz="8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Безбарьерный</a:t>
                      </a: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доступ лиц с ограниченными возможностями и маломобильных групп населения к объектам социальной, бытовой инфраструктуры на территории муниципального образования город Полярные Зори с подведомственной территорией»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7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объектов социальной, бытовой сферы, оснащенные специальными поручнями, знаками и другими мобильными устройствами необходимыми для лиц с ограниченными возможностями (адаптационные приспособления)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69353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Муниципальная программа «Энергосбережение и повышение энергетической эффективности на территории муниципального образования     город    Полярные Зори с подведомственной территорией "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33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актуализированных схем теплоснабжения, водоснабжения и водоотведения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303656"/>
              </p:ext>
            </p:extLst>
          </p:nvPr>
        </p:nvGraphicFramePr>
        <p:xfrm>
          <a:off x="4684729" y="533435"/>
          <a:ext cx="4207750" cy="56593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799"/>
                <a:gridCol w="2052736"/>
                <a:gridCol w="288032"/>
                <a:gridCol w="360040"/>
                <a:gridCol w="360040"/>
                <a:gridCol w="936103"/>
              </a:tblGrid>
              <a:tr h="519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положительной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6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объектов муниципальной собственности, оснащённых тепло узлами, соответствующими требованиям законодательства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8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потребляемых муниципальными учреждениями тепловой энергии в общем объеме потребления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15,47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48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потребляемых муниципальными учреждениями электрической энергии в общем объеме потребления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потребляемых муниципальными учреждениями ХВ и ГВ в общем объеме потребления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установленных, замененных приборов учета используемых энергетических ресурсов в муниципальном жилищном фонде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многоквартирных домов, оснащенных коллективными (общедомовыми) приборами учета используемых энергетических ресурсов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62,5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5432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жилых, нежилых помещений в МКД, оснащенных индивидуальными проборами учета используемых энергетических ресурсов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97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045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модернизированного наружного освещения в муниципальном образовании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49,3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92792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«Комплексное развитие транспортной инфраструктуры в муниципальном образовании города Полярные Зори с подведомственной территорией»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Подпрограмма 1 «Содержание и ремонт дорог местного значения муниципального образования г. Полярные Зори с подведомственной территорией»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протяженности автомобильных дорог общего пользования местного значения, не отвечающих нормативным требованиям, в общей протяженности автомобильных дорог общего пользования местного значения*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22,1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Доля отремонтированных (приведенных в соответствие с ГОСТ) участков муниципальных дорог (год) от запланированного объема 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64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288032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реализуемых муниципальных программах</a:t>
            </a: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980" y="6333231"/>
            <a:ext cx="1079500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9E3E158D-6E86-4EC5-9537-638C82E66BFE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24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583507"/>
              </p:ext>
            </p:extLst>
          </p:nvPr>
        </p:nvGraphicFramePr>
        <p:xfrm>
          <a:off x="251524" y="544624"/>
          <a:ext cx="4433206" cy="5896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628"/>
                <a:gridCol w="1479560"/>
                <a:gridCol w="144016"/>
                <a:gridCol w="504056"/>
                <a:gridCol w="288032"/>
                <a:gridCol w="288032"/>
                <a:gridCol w="1480882"/>
              </a:tblGrid>
              <a:tr h="4304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25650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2 «Повышение безопасности дорожного движения и снижение дорожно-транспортного травматизма в муниципальном образовании г. Полярные Зори с подведомственной территорией»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ДТП с участием детей в возрасте до 16 лет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47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ДТП по вине пешеходов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4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0" marR="0" marT="0" marB="0" anchor="ctr">
                    <a:lnT w="12700" cmpd="sng">
                      <a:noFill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Объем установленных/ замененных дорожных знаков, информационных стендов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4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актуализированных проектов организации дорожного движения 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шт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52759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«Развитие информационно-коммуникационных технологий в органах местного самоуправления»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74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бесперебойной работы информационно-коммуникационной инфраструктуры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отсутствие замечаний при эксплуатации ИТИ: да – 1, нет-0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2165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отечественного оргтехнического оборудования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связи с высокой, неустойчивой ценой на оргтехническое оборудование и отсутствием критической необходимости в приобретении оборудования, включенного в реестр </a:t>
                      </a:r>
                      <a:r>
                        <a:rPr lang="ru-RU" sz="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Минпромторга</a:t>
                      </a:r>
                      <a:r>
                        <a:rPr lang="ru-RU" sz="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 — закупки по закупке оргтехнического оборудования были отменены</a:t>
                      </a:r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60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Стоимостная доля закупаемого и (или) арендуемого отечественного программного обеспечения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Отсутствовала необходимость и возможность в приобретении иностранного ПО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8369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Использование отечественного программного обеспечения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3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Развитие системы электронного документооборота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Проведение модернизации СЭД да – 1, нет-0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104182"/>
              </p:ext>
            </p:extLst>
          </p:nvPr>
        </p:nvGraphicFramePr>
        <p:xfrm>
          <a:off x="4690906" y="544624"/>
          <a:ext cx="4201573" cy="5790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0489"/>
                <a:gridCol w="1546407"/>
                <a:gridCol w="88017"/>
                <a:gridCol w="702908"/>
                <a:gridCol w="121164"/>
                <a:gridCol w="238347"/>
                <a:gridCol w="139175"/>
                <a:gridCol w="218963"/>
                <a:gridCol w="83055"/>
                <a:gridCol w="853048"/>
              </a:tblGrid>
              <a:tr h="51930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</a:t>
                      </a:r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положительной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62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</a:p>
                    <a:p>
                      <a:pPr algn="l" fontAlgn="b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Количество МНПА ОМСУ, направленных для включения в Регистр МНПА Мурманской области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Необходимость принятия МНПА, попадающих под отправку в Регистр МНПА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86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безопасности работы сети на канальном уровне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Отсутствие случаев нарушения информационной безопасности в работе сети: да – 1, нет-0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48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безопасности работы АРМ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Отсутствие случаев нарушения информационной безопасности в работе АРМ: да – 1, нет-0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2332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algn="ctr" hangingPunct="0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«Обеспечение жильем молодых семей муниципального образования г. Полярные Зори с подведомственной территорией»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молодых семей, получивших свидетельства о праве на получение социальной выплаты на приобретение (строительство) жилого помещения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произошли изменения в списках претендентов и 1 семья не смогла реализовать свой сертификат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«Комплексное благоустройство территории муниципального образования город Полярные Зори с подведомственной территорией»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качественного состояния территории в соответствии с санитарными нормами в муниципальном образовании г. Полярные Зори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выполненного   благоустройства мест общего пользования муниципального образования города Полярные Зори с подведомственной территорией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ru-RU" dirty="0"/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5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288032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реализуемых муниципальных программах</a:t>
            </a: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980" y="6333231"/>
            <a:ext cx="1079500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9E3E158D-6E86-4EC5-9537-638C82E66BFE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25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23564"/>
              </p:ext>
            </p:extLst>
          </p:nvPr>
        </p:nvGraphicFramePr>
        <p:xfrm>
          <a:off x="251523" y="544624"/>
          <a:ext cx="4392485" cy="59591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8628"/>
                <a:gridCol w="2343657"/>
                <a:gridCol w="288032"/>
                <a:gridCol w="288032"/>
                <a:gridCol w="288032"/>
                <a:gridCol w="936104"/>
              </a:tblGrid>
              <a:tr h="6521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Подпрограмма 2 «Повышение безопасности дорожного движения и снижение дорожно-транспортного травматизма в муниципальном образовании г. Полярные Зори с подведомственной территорией»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25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проведённых мероприятий при осуществлении деятельности по обращению с животными без владельцев, в рамках переданных полномочий, сбор и утилизация трупов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47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проведенных мероприятий по организации уличного освещения на территории муниципального образования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48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выполненных услуг по похоронному делу на территории муниципального образования город Полярные Зори с подведомственной территорией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36401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 «Дополнительные меры социальной поддержки отдельных категорий граждан города Полярные Зори с подведомственной территорией»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04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граждан, получивших меры социальной поддержки, в общей численности граждан, обратившихся за получением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99,7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05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получателей мер социальной поддержки детям – сиротам и детям, оставшихся без попечения родителей, лиц из числа детей – сирот и детей, оставшихся без попечения родителей  по оплате жилого помещения и коммунальных услуг от имеющих право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403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 квартир в которых проведен текущий ремонт, собственниками которых являются дети-сироты и дети, оставшиеся без попечения родителей к планируемым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Расторжение контракта из-за несоблюдения сроков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.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806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предоставленных  жилых помещений детям-сиротам и детям, оставшимся без попечения родителей, лицам из их числа по договорам найма специализированных жилых помещений к потребности специализированных жилых помещений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9911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1.4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получателей денежного вознаграждения по осуществлению </a:t>
                      </a:r>
                      <a:r>
                        <a:rPr lang="ru-RU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постинтернатного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патроната в отношении несовершеннолетних и социального патроната к обратившимся за получением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700813"/>
              </p:ext>
            </p:extLst>
          </p:nvPr>
        </p:nvGraphicFramePr>
        <p:xfrm>
          <a:off x="4716017" y="544626"/>
          <a:ext cx="4248471" cy="58037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476"/>
                <a:gridCol w="2567835"/>
                <a:gridCol w="216024"/>
                <a:gridCol w="288032"/>
                <a:gridCol w="288032"/>
                <a:gridCol w="648072"/>
              </a:tblGrid>
              <a:tr h="7396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6296"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детей в отношении которых производится финансирования расходов, опекунам (попечителям), а также  приемным родителям получающим вознаграждение к обратившимся за получением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4599">
                <a:tc>
                  <a:txBody>
                    <a:bodyPr/>
                    <a:lstStyle/>
                    <a:p>
                      <a:pPr algn="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1.6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выпускников муниципальных образовательных учреждений из числа детей-сирот и детей, оставшихся без попечения родителей, лиц из числа детей-сирот и детей, оставшихся без попечения родителей, за исключением лиц, продолжающих обучение по очной форме в образовательных учреждениях профессионального образования, обеспеченных одеждой, обувью, мягким инвентарем, оборудованием и единовременным денежным пособием к обратившимся за получением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Обращений не было, финансирование в 2022г. не предусмотрено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4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получателей денежного вознаграждения по осуществлению  патроната в отношении совершеннолетних к обратившимся за получением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96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получателей мер социальной поддержки по оплате жилого помещения и коммунальных услуг, гражданам работающих в сельских населенных пунктах к обратившимся за получением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39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3.2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получателей пенсии за выслугу лет муниципальным служащим и ежемесячные доплаты к страховой пенсии лицам, замещающим муниципальные должности органов местного самоуправления к обратившимся за получением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15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3.3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получателей единовременной денежной выплаты многодетным семьям на улучшение жилищных условий к обратившимся за получением мер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Обращений не было, финансирование в 2022г. не предусмотрено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396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4.1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Доля получивших компенсацию оплаты проезда на лечение или обследование в областные лечебные учреждения по направлению МСЧ – 118 ФМБА России больным онкологическими заболеваниями к обратившимся за мерой социальной поддержки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914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260648"/>
            <a:ext cx="8229600" cy="288032"/>
          </a:xfrm>
        </p:spPr>
        <p:txBody>
          <a:bodyPr>
            <a:normAutofit/>
          </a:bodyPr>
          <a:lstStyle/>
          <a:p>
            <a:pPr algn="ctr"/>
            <a:r>
              <a:rPr lang="ru-RU" altLang="ru-RU" sz="14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реализуемых муниципальных программах</a:t>
            </a:r>
          </a:p>
        </p:txBody>
      </p:sp>
      <p:sp>
        <p:nvSpPr>
          <p:cNvPr id="40963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980" y="6333231"/>
            <a:ext cx="1079500" cy="36004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9E3E158D-6E86-4EC5-9537-638C82E66BFE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26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159371"/>
              </p:ext>
            </p:extLst>
          </p:nvPr>
        </p:nvGraphicFramePr>
        <p:xfrm>
          <a:off x="201739" y="590021"/>
          <a:ext cx="4442270" cy="5998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446"/>
                <a:gridCol w="2151748"/>
                <a:gridCol w="310883"/>
                <a:gridCol w="432048"/>
                <a:gridCol w="495080"/>
                <a:gridCol w="801065"/>
              </a:tblGrid>
              <a:tr h="6381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48893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«Развитие системы обращения с коммунальными отходами в муниципальном образовании г. Полярные Зори»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6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70" marR="39370" marT="64770" marB="64770" anchor="ctr"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80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приобретенных</a:t>
                      </a:r>
                      <a:r>
                        <a:rPr lang="ru-RU" sz="80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евроконтейнеров и / или комплектующих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6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9370" marR="39370" marT="64770" marB="6477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выполненных мероприятий по очистке ТО 1-4 класса опасности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ед.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667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370" marR="39370" marT="64770" marB="64770" anchor="ctr">
                    <a:lnT w="12700" cmpd="sng">
                      <a:noFill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контейнерных площадок и КГМ, соответствующих требованиям  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919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</a:t>
                      </a:r>
                      <a:r>
                        <a:rPr lang="ru-RU" sz="800" spc="-3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ликвидированных</a:t>
                      </a:r>
                      <a:r>
                        <a:rPr lang="ru-RU" sz="8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несанкционированных</a:t>
                      </a:r>
                      <a:r>
                        <a:rPr lang="ru-RU" sz="8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свалок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м2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67436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67436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70481"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«Формирование комфортной городской среды территории муниципального образования г. Полярные Зори»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6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благоустроенных дворовых территорий от общего количества таких территорий в муниципальном образовании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30,8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6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Доля населения, проживающего в жилом фонде с благоустроенными дворовыми территориями, от общего числа жителей муниципального 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образования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49,9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49,9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6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благоустроенных общественных территорий от общей площади таких территорий в муниципальном образовании, (парки, скверы, набережные и т.д.)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86,5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86,5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865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вовлеченных граждан в реализацию мероприятий по выполнению работ в рамках благоустройства городской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70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11264">
                <a:tc>
                  <a:txBody>
                    <a:bodyPr/>
                    <a:lstStyle/>
                    <a:p>
                      <a:pPr algn="ctr" fontAlgn="ctr"/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Муниципальная программа Переселение граждан из аварийного жилищного фонда на территории муниципального образования город Полярные Зори с подведомственной территорией»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5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Переселение граждан из аварийных жилых помещений, занимаемых по договорам социального найма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43</a:t>
                      </a:r>
                    </a:p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266634"/>
              </p:ext>
            </p:extLst>
          </p:nvPr>
        </p:nvGraphicFramePr>
        <p:xfrm>
          <a:off x="4644009" y="544626"/>
          <a:ext cx="4320480" cy="346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2485"/>
                <a:gridCol w="2063778"/>
                <a:gridCol w="360040"/>
                <a:gridCol w="144017"/>
                <a:gridCol w="216024"/>
                <a:gridCol w="144015"/>
                <a:gridCol w="144017"/>
                <a:gridCol w="288032"/>
                <a:gridCol w="648072"/>
              </a:tblGrid>
              <a:tr h="761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</a:t>
                      </a:r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 программа, подпрограмма, показатель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Ед. изм.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Причины отклонения от плана и (или) отсутствия положительной динамики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091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Переселение граждан из аварийных жилых помещений, принадлежащих им на праве собственности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</a:t>
                      </a:r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55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39370" marR="39370" marT="64770" marB="64770" anchor="ctr"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Переселение граждан из аварийных жилых помещений, занимаемых по договорам социального найма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1011,75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943,3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655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</a:p>
                  </a:txBody>
                  <a:tcPr marL="39370" marR="39370" marT="64770" marB="6477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Переселение граждан из аварийных жилых помещений, принадлежащих им на праве собственности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2552,85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2622,2</a:t>
                      </a: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370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T w="12700" cmpd="sng">
                      <a:noFill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Ведомственная целевая программа  «Обеспечение деятельности Муниципального казенного учреждения «Управление городским хозяйством» муниципального образования город Полярные Зори с подведомственной территорией"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14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муниципальных </a:t>
                      </a:r>
                      <a:r>
                        <a:rPr lang="ru-RU" sz="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программ, </a:t>
                      </a: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реализуемых МКУ «УГХ»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шт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39370" marR="39370" marT="64770" marB="6477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035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95288" y="142875"/>
            <a:ext cx="7705725" cy="42862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Социально-значимые проекты 20</a:t>
            </a:r>
            <a:r>
              <a:rPr lang="en-US" alt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000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года</a:t>
            </a: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>
          <a:xfrm>
            <a:off x="395288" y="764704"/>
            <a:ext cx="8280920" cy="5334713"/>
          </a:xfrm>
          <a:solidFill>
            <a:schemeClr val="accent6">
              <a:lumMod val="20000"/>
              <a:lumOff val="80000"/>
            </a:schemeClr>
          </a:solidFill>
        </p:spPr>
        <p:txBody>
          <a:bodyPr rtlCol="0">
            <a:normAutofit/>
          </a:bodyPr>
          <a:lstStyle/>
          <a:p>
            <a:pPr marL="34290" indent="0">
              <a:buClr>
                <a:srgbClr val="000000"/>
              </a:buClr>
              <a:buNone/>
              <a:defRPr/>
            </a:pPr>
            <a:endParaRPr lang="ru-RU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  <a:defRPr/>
            </a:pPr>
            <a:endParaRPr lang="ru-RU" altLang="ru-RU" b="1" i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b="1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93,1 млн</a:t>
            </a:r>
            <a:r>
              <a:rPr lang="ru-RU" altLang="ru-RU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– </a:t>
            </a:r>
            <a:r>
              <a:rPr lang="ru-RU" altLang="ru-RU" b="1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 лыжной базы</a:t>
            </a: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b="1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59,0 </a:t>
            </a:r>
            <a:r>
              <a:rPr lang="ru-RU" altLang="ru-RU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– </a:t>
            </a:r>
            <a:r>
              <a:rPr lang="ru-RU" altLang="ru-RU" b="1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общественной территории по ул. Пушкина</a:t>
            </a: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b="1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138,6 </a:t>
            </a:r>
            <a:r>
              <a:rPr lang="ru-RU" altLang="ru-RU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– </a:t>
            </a:r>
            <a:r>
              <a:rPr lang="ru-RU" altLang="ru-RU" b="1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бульвара по улице Партизан Заполярья «Северное сияние» (2 часть)</a:t>
            </a: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b="1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29,1 млн</a:t>
            </a:r>
            <a:r>
              <a:rPr lang="ru-RU" altLang="ru-RU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 – </a:t>
            </a:r>
            <a:r>
              <a:rPr lang="ru-RU" altLang="ru-RU" b="1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дворовых территорий</a:t>
            </a: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b="1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48,6 </a:t>
            </a:r>
            <a:r>
              <a:rPr lang="ru-RU" altLang="ru-RU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– </a:t>
            </a:r>
            <a:r>
              <a:rPr lang="ru-RU" altLang="ru-RU" b="1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ремонтные работы в учреждениях образования и культуры</a:t>
            </a:r>
          </a:p>
          <a:p>
            <a:pPr>
              <a:buClr>
                <a:srgbClr val="000000"/>
              </a:buClr>
              <a:buFont typeface="Wingdings" panose="05000000000000000000" pitchFamily="2" charset="2"/>
              <a:buChar char="Ø"/>
              <a:defRPr/>
            </a:pPr>
            <a:r>
              <a:rPr lang="ru-RU" altLang="ru-RU" b="1" dirty="0" smtClean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44,5 </a:t>
            </a:r>
            <a:r>
              <a:rPr lang="ru-RU" altLang="ru-RU" b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рублей – </a:t>
            </a:r>
            <a:r>
              <a:rPr lang="ru-RU" altLang="ru-RU" b="1" i="1" dirty="0">
                <a:solidFill>
                  <a:srgbClr val="2626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ремонт муниципальных автомобильных дорог</a:t>
            </a:r>
          </a:p>
          <a:p>
            <a:pPr marL="34290" indent="0" algn="just" eaLnBrk="1" fontAlgn="auto" hangingPunct="1">
              <a:spcAft>
                <a:spcPts val="0"/>
              </a:spcAft>
              <a:buNone/>
              <a:defRPr/>
            </a:pPr>
            <a:endParaRPr lang="ru-RU" i="1" dirty="0" smtClean="0">
              <a:solidFill>
                <a:srgbClr val="432F9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24750" y="6357938"/>
            <a:ext cx="1295400" cy="35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05B90D8A-03F5-43BC-A287-BB08CE998B70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27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47050" cy="72072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>     </a:t>
            </a:r>
            <a:br>
              <a:rPr lang="ru-RU" sz="3200" b="0" dirty="0" smtClean="0"/>
            </a:br>
            <a:r>
              <a:rPr lang="ru-RU" sz="3200" b="0" dirty="0" smtClean="0"/>
              <a:t/>
            </a:r>
            <a:br>
              <a:rPr lang="ru-RU" sz="3200" b="0" dirty="0" smtClean="0"/>
            </a:br>
            <a:r>
              <a:rPr lang="ru-RU" sz="3200" b="0" dirty="0" smtClean="0"/>
              <a:t> </a:t>
            </a:r>
            <a: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Информация по муниципальному долгу</a:t>
            </a:r>
            <a:br>
              <a:rPr lang="ru-RU" sz="3200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800" b="0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2962275" cy="473075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>
              <a:defRPr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состоянию на 01.01.20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года муниципальный долг составлял 335675,0 тыс. рублей, в том числе долг по бюджетным кредитам составил 282275,0 тыс. рублей; по кредитам, предоставленных кредитными организациями – 53 400,0 тыс. рублей. </a:t>
            </a:r>
          </a:p>
          <a:p>
            <a:pPr algn="just"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По состоянию на 01.01.20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 года муниципальный долг составил 230550,0 тыс. рублей, в том числе задолженность по бюджетным кредитам составила 216550,0 тыс. рублей, по кредитам, предоставленным кредитными учреждениями – 14000,0 тыс. рублей. Снижение муниципального долга  за 20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год составило  31,3% или 105125 тыс. рублей, за счет проведения реструктуризации задолженности в части бюджетных кредитов, полученных из областного бюджета для финансирования дефицита бюджета и погашения банковских кредитов</a:t>
            </a:r>
            <a:r>
              <a:rPr lang="ru-RU" dirty="0" smtClean="0"/>
              <a:t>.</a:t>
            </a:r>
          </a:p>
          <a:p>
            <a:pPr algn="just"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  <p:graphicFrame>
        <p:nvGraphicFramePr>
          <p:cNvPr id="7" name="Содержимое 4"/>
          <p:cNvGraphicFramePr>
            <a:graphicFrameLocks noGrp="1"/>
          </p:cNvGraphicFramePr>
          <p:nvPr>
            <p:ph idx="1"/>
            <p:extLst/>
          </p:nvPr>
        </p:nvGraphicFramePr>
        <p:xfrm>
          <a:off x="3923928" y="1463985"/>
          <a:ext cx="4547419" cy="40327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Лист" r:id="rId4" imgW="11801571" imgH="11192011" progId="Excel.Sheet.8">
                  <p:embed/>
                </p:oleObj>
              </mc:Choice>
              <mc:Fallback>
                <p:oleObj name="Лист" r:id="rId4" imgW="11801571" imgH="11192011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463985"/>
                        <a:ext cx="4547419" cy="4032796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9525">
                        <a:solidFill>
                          <a:srgbClr val="FFFFCC"/>
                        </a:solidFill>
                        <a:miter lim="800000"/>
                        <a:headEnd/>
                        <a:tailEnd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8300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Заголовок 1"/>
          <p:cNvSpPr>
            <a:spLocks noGrp="1"/>
          </p:cNvSpPr>
          <p:nvPr>
            <p:ph type="title"/>
          </p:nvPr>
        </p:nvSpPr>
        <p:spPr>
          <a:xfrm>
            <a:off x="323850" y="765175"/>
            <a:ext cx="8424863" cy="639763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Контакты</a:t>
            </a:r>
          </a:p>
        </p:txBody>
      </p:sp>
      <p:sp>
        <p:nvSpPr>
          <p:cNvPr id="60419" name="Содержимое 2"/>
          <p:cNvSpPr>
            <a:spLocks noGrp="1"/>
          </p:cNvSpPr>
          <p:nvPr>
            <p:ph idx="1"/>
          </p:nvPr>
        </p:nvSpPr>
        <p:spPr>
          <a:xfrm>
            <a:off x="755576" y="1484784"/>
            <a:ext cx="7888362" cy="4247679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z="1900" b="1" dirty="0" smtClean="0">
                <a:cs typeface="Times New Roman" panose="02020603050405020304" pitchFamily="18" charset="0"/>
              </a:rPr>
              <a:t>   </a:t>
            </a:r>
            <a:r>
              <a:rPr lang="ru-RU" altLang="ru-RU" sz="19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Финансовый отдел администрации города Полярные Зори</a:t>
            </a:r>
            <a:endParaRPr lang="ru-RU" altLang="ru-RU" sz="19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z="1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Контактные телефоны: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z="1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Начальник отдела - Шпигарь Наталья Сергеевна – 7-30-36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z="1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Зам. начальника - Денисова Галина Васильевна – 7-49-33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z="1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Консультант по доходам - Пуговкина Наталья Евгеньевна –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z="1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7-23-03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z="1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Общий телефон /факс: 7-24-07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ru-RU" altLang="ru-RU" sz="1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Е</a:t>
            </a:r>
            <a:r>
              <a:rPr lang="en-US" altLang="ru-RU" sz="19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-mail: finot@pz-city.ru</a:t>
            </a:r>
            <a:endParaRPr lang="ru-RU" altLang="ru-RU" sz="190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668344" y="6309320"/>
            <a:ext cx="1225550" cy="32846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dirty="0" smtClean="0">
                <a:solidFill>
                  <a:schemeClr val="accent5">
                    <a:lumMod val="50000"/>
                  </a:schemeClr>
                </a:solidFill>
              </a:rPr>
              <a:t>СЛАЙД</a:t>
            </a:r>
            <a:r>
              <a:rPr lang="ru-RU" altLang="ru-RU" sz="1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fld id="{C52DE223-FB05-460F-9104-0BDCA126DFCF}" type="slidenum">
              <a:rPr lang="ru-RU" altLang="ru-RU" sz="1400" smtClean="0">
                <a:solidFill>
                  <a:schemeClr val="accent5">
                    <a:lumMod val="50000"/>
                  </a:schemeClr>
                </a:solidFill>
              </a:rPr>
              <a:pPr/>
              <a:t>29</a:t>
            </a:fld>
            <a:endParaRPr lang="ru-RU" altLang="ru-RU" sz="1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81968" y="200845"/>
            <a:ext cx="8610512" cy="314598"/>
          </a:xfrm>
          <a:ln>
            <a:solidFill>
              <a:srgbClr val="002060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образования за 2022 год 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60338" y="692150"/>
            <a:ext cx="8812212" cy="6022975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>
          <a:xfrm rot="10800000" flipV="1">
            <a:off x="7812088" y="6381328"/>
            <a:ext cx="1160462" cy="4322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48B0E5FF-0C75-4762-B2B3-070705FF686B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3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335374"/>
              </p:ext>
            </p:extLst>
          </p:nvPr>
        </p:nvGraphicFramePr>
        <p:xfrm>
          <a:off x="281968" y="593725"/>
          <a:ext cx="8610512" cy="58328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95062"/>
                <a:gridCol w="979216"/>
                <a:gridCol w="839328"/>
                <a:gridCol w="769384"/>
                <a:gridCol w="627522"/>
              </a:tblGrid>
              <a:tr h="3945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</a:t>
                      </a:r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</a:tr>
              <a:tr h="1580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7" marB="0" anchor="ctr"/>
                </a:tc>
              </a:tr>
              <a:tr h="15802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НАЛОГИ НА СОВОКУПНЫЙ ДОХОД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13 162 100,00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13 757 168,88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104,52%</a:t>
                      </a:r>
                    </a:p>
                  </a:txBody>
                  <a:tcPr marL="9525" marR="9525" marT="9525" marB="0" anchor="b"/>
                </a:tc>
              </a:tr>
              <a:tr h="1972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Налог, взимаемый в связи с применением упрощенной системы налогообложения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12 438 000,00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12 992 340,21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104,46%</a:t>
                      </a:r>
                    </a:p>
                  </a:txBody>
                  <a:tcPr marL="9525" marR="9525" marT="9525" marB="0" anchor="b"/>
                </a:tc>
              </a:tr>
              <a:tr h="15802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Налог, взимаемый с налогоплательщиков, выбравших в качестве объекта налогообложения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8 500 000,00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9 027 363,99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106,20%</a:t>
                      </a:r>
                    </a:p>
                  </a:txBody>
                  <a:tcPr marL="9525" marR="9525" marT="9525" marB="0" anchor="b"/>
                </a:tc>
              </a:tr>
              <a:tr h="24725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Налог, взимаемый с налогоплательщиков, выбравших в качестве объекта налогообложения доходы, уменьшенные на величину расходов (в том числе минимальный налог, зачисляемый в бюджеты субъектов Российской Федерации)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3 938 000,00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3 964 976,22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100,69%</a:t>
                      </a:r>
                    </a:p>
                  </a:txBody>
                  <a:tcPr marL="9525" marR="9525" marT="9525" marB="0" anchor="b"/>
                </a:tc>
              </a:tr>
              <a:tr h="14398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Единый налог на вмененный доход для отдельных видов деятельности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72 000,00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87 898,96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122,08%</a:t>
                      </a:r>
                    </a:p>
                  </a:txBody>
                  <a:tcPr marL="9525" marR="9525" marT="9525" marB="0" anchor="b"/>
                </a:tc>
              </a:tr>
              <a:tr h="15802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Единый сельскохозяйственный налог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289 100,00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289 139,00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100,01%</a:t>
                      </a:r>
                    </a:p>
                  </a:txBody>
                  <a:tcPr marL="9525" marR="9525" marT="9525" marB="0" anchor="b"/>
                </a:tc>
              </a:tr>
              <a:tr h="1300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Налог, взимаемый в связи с применением патентной системы налогообложения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363 000,00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387 790,71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106,83%</a:t>
                      </a:r>
                    </a:p>
                  </a:txBody>
                  <a:tcPr marL="9525" marR="9525" marT="9525" marB="0" anchor="b"/>
                </a:tc>
              </a:tr>
              <a:tr h="14258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НАЛОГИ НА ИМУЩЕСТВО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17 572 000,00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16 999 087,21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572 912,79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96,74%</a:t>
                      </a:r>
                    </a:p>
                  </a:txBody>
                  <a:tcPr marL="9525" marR="9525" marT="9525" marB="0" anchor="b"/>
                </a:tc>
              </a:tr>
              <a:tr h="17984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Налог на имущество физических лиц, взимаемый по ставкам, применяемым к объектам налогообложения, расположенным в границах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7 964 000,00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7 704 274,22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259 725,78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96,74%</a:t>
                      </a:r>
                    </a:p>
                  </a:txBody>
                  <a:tcPr marL="9525" marR="9525" marT="9525" marB="0" anchor="b"/>
                </a:tc>
              </a:tr>
              <a:tr h="17868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Земельный налог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9 608 000,00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9 294 812,99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313 187,01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96,74%</a:t>
                      </a:r>
                    </a:p>
                  </a:txBody>
                  <a:tcPr marL="9525" marR="9525" marT="9525" marB="0" anchor="b"/>
                </a:tc>
              </a:tr>
              <a:tr h="15802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Земельный налог с организаций, обладающих земельным участком, расположенным в границах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7 558 000,00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7 584 278,94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100,35%</a:t>
                      </a:r>
                    </a:p>
                  </a:txBody>
                  <a:tcPr marL="9525" marR="9525" marT="9525" marB="0" anchor="b"/>
                </a:tc>
              </a:tr>
              <a:tr h="15802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Земельный налог с физических лиц, обладающих земельным участком, расположенным в границах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2 050 000,00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1 710 534,05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339 465,95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83,44%</a:t>
                      </a:r>
                    </a:p>
                  </a:txBody>
                  <a:tcPr marL="9525" marR="9525" marT="9525" marB="0" anchor="b"/>
                </a:tc>
              </a:tr>
              <a:tr h="9266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ГОСУДАРСТВЕННАЯ ПОШЛИНА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3 046 000,00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3 003 856,49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42 143,51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98,62%</a:t>
                      </a:r>
                    </a:p>
                  </a:txBody>
                  <a:tcPr marL="9525" marR="9525" marT="9525" marB="0" anchor="b"/>
                </a:tc>
              </a:tr>
              <a:tr h="15802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Государственная пошлина по делам, рассматриваемым в судах общей юрисдикции, мировыми судьями (за исключением Верховного Суда Российской Федерации)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3 016 000,00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2 973 856,49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42 143,51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98,60%</a:t>
                      </a:r>
                    </a:p>
                  </a:txBody>
                  <a:tcPr marL="9525" marR="9525" marT="9525" marB="0" anchor="b"/>
                </a:tc>
              </a:tr>
              <a:tr h="24725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Государственная пошлина за государственную регистрацию, а также за совершение прочих юридически значимых действий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15802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Государственная пошлина за выдачу разрешения на установку рекламной конструкции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24725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28 393 400,00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32 286 610,62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113,71%</a:t>
                      </a:r>
                    </a:p>
                  </a:txBody>
                  <a:tcPr marL="9525" marR="9525" marT="9525" marB="0" anchor="b"/>
                </a:tc>
              </a:tr>
              <a:tr h="24725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Доходы, получаемые в виде арендной либо иной платы за передачу в возмездное пользование государственного и муниципального имущества (за исключением имущества бюджетных и автономных учреждений, а также имущества государственных и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26 365 300,00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30 167 118,24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114,42%</a:t>
                      </a:r>
                    </a:p>
                  </a:txBody>
                  <a:tcPr marL="9525" marR="9525" marT="9525" marB="0" anchor="b"/>
                </a:tc>
              </a:tr>
              <a:tr h="36624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Доходы, получаемые в виде арендной платы за земельные участки, государственная собственность на которые не разграничена и которые расположены в границах муниципальных округов, а также средства от продажи права на заключение договоров аренды указанных земельных участков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10 779 600,00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11 964 367,37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110,99%</a:t>
                      </a:r>
                    </a:p>
                  </a:txBody>
                  <a:tcPr marL="9525" marR="9525" marT="9525" marB="0" anchor="b"/>
                </a:tc>
              </a:tr>
              <a:tr h="36624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Доходы, получаемые в виде арендной платы, а также средства от продажи права на заключение договоров аренды за земли, находящиеся в собственности муниципальных округов (за исключением земельных участков муниципальных бюджетных и автономных учреждений)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2 097 000,00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2 738 994,25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130,61%</a:t>
                      </a:r>
                    </a:p>
                  </a:txBody>
                  <a:tcPr marL="9525" marR="9525" marT="9525" marB="0" anchor="b"/>
                </a:tc>
              </a:tr>
              <a:tr h="22150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Доходы, получаемые в виде арендной платы за земельные участки, расположенные в полосе отвода автомобильных дорог общего пользования местного значения, находящихся в собственности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675 600,00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675 570,71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29,29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24725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от сдачи в аренду имущества, составляющего казну муниципальных округов (за исключением земельных участков)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12 813 100,00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14 788 185,91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115,41%</a:t>
                      </a:r>
                    </a:p>
                  </a:txBody>
                  <a:tcPr marL="9525" marR="9525" marT="9525" marB="0" anchor="b"/>
                </a:tc>
              </a:tr>
              <a:tr h="41195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Прочие поступления от использования имущества, находящегося в собственности муниципальных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2 028 100,00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2 119 492,38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104,51%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03213" y="226918"/>
            <a:ext cx="8429625" cy="249753"/>
          </a:xfrm>
          <a:ln>
            <a:solidFill>
              <a:srgbClr val="002060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образования за 2022 год 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160338" y="692150"/>
            <a:ext cx="8812212" cy="6022975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24750" y="6357938"/>
            <a:ext cx="1381125" cy="3571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34B59CBA-AFE6-4359-9306-C3BAA971F11F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4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881788"/>
              </p:ext>
            </p:extLst>
          </p:nvPr>
        </p:nvGraphicFramePr>
        <p:xfrm>
          <a:off x="227012" y="634728"/>
          <a:ext cx="8678863" cy="56725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28005"/>
                <a:gridCol w="845991"/>
                <a:gridCol w="916490"/>
                <a:gridCol w="845991"/>
                <a:gridCol w="642386"/>
              </a:tblGrid>
              <a:tr h="4609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</a:t>
                      </a:r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</a:tr>
              <a:tr h="1599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</a:tr>
              <a:tr h="16035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ПЛАТЕЖИ ПРИ ПОЛЬЗОВАНИИ ПРИРОДНЫМИ РЕСУРСАМИ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8 755 800,00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8 755 415,91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384,09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2133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Плата за негативное воздействие на окружающую среду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8 755 800,00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8 755 415,91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384,09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15991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Плата за выбросы загрязняющих веществ в атмосферный воздух стационарными объектами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69 632,93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367,07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99,48%</a:t>
                      </a:r>
                    </a:p>
                  </a:txBody>
                  <a:tcPr marL="9525" marR="9525" marT="9525" marB="0" anchor="b"/>
                </a:tc>
              </a:tr>
              <a:tr h="15991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Плата за сбросы загрязняющих веществ в водные объекты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7 764 300,00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7 764 344,87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1779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Плата за размещение отходов производства и потребления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921 500,00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921 438,11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61,89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99,99%</a:t>
                      </a:r>
                    </a:p>
                  </a:txBody>
                  <a:tcPr marL="9525" marR="9525" marT="9525" marB="0" anchor="b"/>
                </a:tc>
              </a:tr>
              <a:tr h="18380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Плата за размещение отходов производства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362 000,00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361 966,37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33,63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99,99%</a:t>
                      </a:r>
                    </a:p>
                  </a:txBody>
                  <a:tcPr marL="9525" marR="9525" marT="9525" marB="0" anchor="b"/>
                </a:tc>
              </a:tr>
              <a:tr h="17176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Плата за размещение твердых коммунальных отходов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559 500,00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559 471,74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28,26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99,99%</a:t>
                      </a:r>
                    </a:p>
                  </a:txBody>
                  <a:tcPr marL="9525" marR="9525" marT="9525" marB="0" anchor="b"/>
                </a:tc>
              </a:tr>
              <a:tr h="19248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ОТ ОКАЗАНИЯ ПЛАТНЫХ УСЛУГ И КОМПЕНСАЦИИ ЗАТРАТ ГОСУДАРСТВА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1 122 636,00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3 958 288,28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352,59%</a:t>
                      </a:r>
                    </a:p>
                  </a:txBody>
                  <a:tcPr marL="9525" marR="9525" marT="9525" marB="0" anchor="b"/>
                </a:tc>
              </a:tr>
              <a:tr h="2133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от компенсации затрат государства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1 122 636,00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3 958 288,28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352,59%</a:t>
                      </a:r>
                    </a:p>
                  </a:txBody>
                  <a:tcPr marL="9525" marR="9525" marT="9525" marB="0" anchor="b"/>
                </a:tc>
              </a:tr>
              <a:tr h="25021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Доходы, поступающие в порядке возмещения расходов, понесенных в связи с эксплуатацией имущества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1 073 000,00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1 238 869,08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115,46%</a:t>
                      </a:r>
                    </a:p>
                  </a:txBody>
                  <a:tcPr marL="9525" marR="9525" marT="9525" marB="0" anchor="b"/>
                </a:tc>
              </a:tr>
              <a:tr h="1411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Прочие доходы от компенсации затрат бюджетов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49 636,00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2 719 419,20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5478,72%</a:t>
                      </a:r>
                    </a:p>
                  </a:txBody>
                  <a:tcPr marL="9525" marR="9525" marT="9525" marB="0" anchor="b"/>
                </a:tc>
              </a:tr>
              <a:tr h="21334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ОТ ПРОДАЖИ МАТЕРИАЛЬНЫХ И НЕМАТЕРИАЛЬНЫХ АКТИВОВ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4 142 500,00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4 765 239,25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115,03%</a:t>
                      </a:r>
                    </a:p>
                  </a:txBody>
                  <a:tcPr marL="9525" marR="9525" marT="9525" marB="0" anchor="b"/>
                </a:tc>
              </a:tr>
              <a:tr h="3706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от реализации иного имущества, находящегося в собственности муниципальных округов (за исключением имущества муниципальных бюджетных и автономных учреждений, а также имущества муниципальных унитарных предприятий, в том числе казенных), в части реализации основных средств по указанному имуществу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3 025 500,00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3 095 516,54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102,31%</a:t>
                      </a:r>
                    </a:p>
                  </a:txBody>
                  <a:tcPr marL="9525" marR="9525" marT="9525" marB="0" anchor="b"/>
                </a:tc>
              </a:tr>
              <a:tr h="20402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от продажи земельных участков, находящихся в государственной и муниципальной собственности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1 117 000,00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1 669 722,71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149,48%</a:t>
                      </a:r>
                    </a:p>
                  </a:txBody>
                  <a:tcPr marL="9525" marR="9525" marT="9525" marB="0" anchor="b"/>
                </a:tc>
              </a:tr>
              <a:tr h="25021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Доходы от продажи земельных участков, государственная собственность на которые не разграничена и которые расположены в границах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947 000,00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1 483 883,64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156,69%</a:t>
                      </a:r>
                    </a:p>
                  </a:txBody>
                  <a:tcPr marL="9525" marR="9525" marT="9525" marB="0" anchor="b"/>
                </a:tc>
              </a:tr>
              <a:tr h="28032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от продажи земельных участков, находящихся в собственности муниципальных округов (за исключением земельных участков муниципальных бюджетных и автономных учреждений)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170 000,00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185 839,07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109,32%</a:t>
                      </a:r>
                    </a:p>
                  </a:txBody>
                  <a:tcPr marL="9525" marR="9525" marT="9525" marB="0" anchor="b"/>
                </a:tc>
              </a:tr>
              <a:tr h="13131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ШТРАФЫ, САНКЦИИ, ВОЗМЕЩЕНИЕ УЩЕРБА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2 113 215,00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2 270 037,29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107,42%</a:t>
                      </a:r>
                    </a:p>
                  </a:txBody>
                  <a:tcPr marL="9525" marR="9525" marT="9525" marB="0" anchor="b"/>
                </a:tc>
              </a:tr>
              <a:tr h="14389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Кодексом Российской Федерации об административных правонарушениях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296 215,00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309 326,33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104,43%</a:t>
                      </a:r>
                    </a:p>
                  </a:txBody>
                  <a:tcPr marL="9525" marR="9525" marT="9525" marB="0" anchor="b"/>
                </a:tc>
              </a:tr>
              <a:tr h="1789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5 Кодекса Российской Федерации об административных правонарушениях, за административные правонарушения, посягающие на права граждан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28032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Админирстративные штрафы, установленные Главой 6 Кодекса Российской Федерации об административных правонарушениях, за административные правонарушения, посягающие на здоровье, санитарно-эпидемиологическое благополучие населения и общественную нравственность, налагаемые мировыми судьями, комиссиями по делам несовершеннолетних и защите их прав,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56 300,00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58 210,79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103,39%</a:t>
                      </a:r>
                    </a:p>
                  </a:txBody>
                  <a:tcPr marL="9525" marR="9525" marT="9525" marB="0" anchor="b"/>
                </a:tc>
              </a:tr>
              <a:tr h="37062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7 Кодекса Российской Федерации об административных правонарушениях, за административные правонарушения в области охраны собственности, налагаемые мировыми судьями, комиссиями по делам несовершеннолетних и защите их прав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6 762,78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338,14%</a:t>
                      </a:r>
                    </a:p>
                  </a:txBody>
                  <a:tcPr marL="9525" marR="9525" marT="9525" marB="0" anchor="b"/>
                </a:tc>
              </a:tr>
              <a:tr h="2968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8 Кодекса Российской Федерации об административных правонарушениях, за административные правонарушения в области охраны окружающей среды и природопользования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21 000,00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21 584,00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102,78%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51521" y="305765"/>
            <a:ext cx="8606729" cy="265735"/>
          </a:xfrm>
          <a:ln>
            <a:solidFill>
              <a:srgbClr val="002060"/>
            </a:solidFill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Исполнение бюджета муниципального образования за 2022 год 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160338" y="692150"/>
            <a:ext cx="8812212" cy="6022975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22532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740650" y="6357938"/>
            <a:ext cx="1231900" cy="4778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6C045651-668D-41F5-873B-DD3ACD5A36BC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5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744287"/>
              </p:ext>
            </p:extLst>
          </p:nvPr>
        </p:nvGraphicFramePr>
        <p:xfrm>
          <a:off x="251521" y="692147"/>
          <a:ext cx="8606730" cy="56657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74660"/>
                <a:gridCol w="905953"/>
                <a:gridCol w="696886"/>
                <a:gridCol w="766576"/>
                <a:gridCol w="662655"/>
              </a:tblGrid>
              <a:tr h="4637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</a:t>
                      </a:r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</a:tr>
              <a:tr h="1608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4" marB="0" anchor="ctr"/>
                </a:tc>
              </a:tr>
              <a:tr h="42589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8 Кодекса Российской Федерации об административных правонарушениях, за административные правонарушения в области охраны окружающей среды и природопользования, налагаемые мировыми судьями, комиссиями по делам несовершеннолетних и защите их прав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42926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8 Кодекса Российской Федерации об административных правонарушениях, за административные правонарушения в области охраны окружающей среды и природопользования, выявленные должностными лицами органов муниципального контроля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20 584,00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102,92%</a:t>
                      </a:r>
                    </a:p>
                  </a:txBody>
                  <a:tcPr marL="9525" marR="9525" marT="9525" marB="0" anchor="b"/>
                </a:tc>
              </a:tr>
              <a:tr h="28617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9 Кодекса Российской Федерации об административных правонарушениях, за административные правонарушения в промышленности, строительстве и энергетике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3909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9 Кодекса Российской Федерации об административных правонарушениях, за административные правонарушения в промышленности, строительстве и энергетике, налагаемые мировыми судьями, комиссиями по делам несовершеннолетних и защите их прав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3909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11 Кодекса Российской Федерации об административных правонарушениях, за административные правонарушения на транспорте, налагаемые мировыми судьями, комиссиями по делам несовершеннолетних и защите их прав (иные штрафы)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51799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14 Кодекса Российской Федерации об административных правонарушениях, за административные правонарушения в области предпринимательской деятельности и деятельности саморегулируемых организаций, налагаемые мировыми судьями, комиссиями по делам несовершеннолетних и защите их прав (иные штрафы)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317,64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2117,60%</a:t>
                      </a:r>
                    </a:p>
                  </a:txBody>
                  <a:tcPr marL="9525" marR="9525" marT="9525" marB="0" anchor="b"/>
                </a:tc>
              </a:tr>
              <a:tr h="3909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15 Кодекса Российской Федерации об административных правонарушениях, за административные правонарушения в области финансов, налогов и сборов, страхования, рынка ценных бумаг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18 800,00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18 750,00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99,73%</a:t>
                      </a:r>
                    </a:p>
                  </a:txBody>
                  <a:tcPr marL="9525" marR="9525" marT="9525" marB="0" anchor="b"/>
                </a:tc>
              </a:tr>
              <a:tr h="51799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15 Кодекса Российской Федерации об административных правонарушениях, за административные правонарушения, в области финансов, налогов и сборов, страхования, рынка ценных бумаг (за исключениемштрафов, указанных в пукте 6 статьи 46 Бюджетного кодекса Российской Федерации), налагаемые мировыми судьями, комиссиями по делам несовершеннолетних и защите их прав.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3 800,00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3 750,00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98,68%</a:t>
                      </a:r>
                    </a:p>
                  </a:txBody>
                  <a:tcPr marL="9525" marR="9525" marT="9525" marB="0" anchor="b"/>
                </a:tc>
              </a:tr>
              <a:tr h="51799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15 Кодекса Российской Федерации об административных правонарушениях, за административные правонарушения в области финансов, налогов и сборов, страхования, рынка ценных бумаг (за исключением штрафов, указанных в пункте 6 статьи 46 Бюджетного кодекса Российской Федерации), выявленные должностными лицами органов муниципального контроля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15 000,00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3909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17 Кодекса Российской Федерации административных правонарушений, за административные правонарушения, посягающие на институты государственной власти, налагаемые мировыми судьями, комиссиями по делам несовершеннолетних и защите их прав.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2 477,51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107,72%</a:t>
                      </a:r>
                    </a:p>
                  </a:txBody>
                  <a:tcPr marL="9525" marR="9525" marT="9525" marB="0" anchor="b"/>
                </a:tc>
              </a:tr>
              <a:tr h="3909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Административные 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штрафы, установленные Главой 19 Кодекса Российской Федерации об административных правонарушениях, за административные правонарушения против порядка управления, налагаемые мировыми судьями, комиссиями по делам несовершеннолетних и защите их прав,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35 100,00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31 506,72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3 593,28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89,76%</a:t>
                      </a:r>
                    </a:p>
                  </a:txBody>
                  <a:tcPr marL="9525" marR="9525" marT="9525" marB="0" anchor="b"/>
                </a:tc>
              </a:tr>
              <a:tr h="39097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главой 19 Кодекса Российской Федерации об административных правонарушениях, за административные правонарушения против порядка управления, выявленные должностными лицами органов муниципального контроля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1 700,00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428625" y="260647"/>
            <a:ext cx="8429625" cy="360041"/>
          </a:xfrm>
          <a:ln>
            <a:solidFill>
              <a:srgbClr val="002060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образования за 2022 год 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160338" y="692150"/>
            <a:ext cx="8812212" cy="6022975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812360" y="6430964"/>
            <a:ext cx="1160190" cy="28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6264115F-84D6-4F08-A8CF-660A773B13ED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6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501158"/>
              </p:ext>
            </p:extLst>
          </p:nvPr>
        </p:nvGraphicFramePr>
        <p:xfrm>
          <a:off x="323528" y="761009"/>
          <a:ext cx="8534723" cy="55483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14701"/>
                <a:gridCol w="900141"/>
                <a:gridCol w="860043"/>
                <a:gridCol w="748143"/>
                <a:gridCol w="611695"/>
              </a:tblGrid>
              <a:tr h="4995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</a:t>
                      </a:r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</a:tr>
              <a:tr h="1803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/>
                </a:tc>
              </a:tr>
              <a:tr h="50684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Административные 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штрафы, установленные Главой 20 Кодекса Российской Федерации об административных правонарушениях, за административные правонарушения, посягающие на общественный порядок и общественную </a:t>
                      </a:r>
                      <a:r>
                        <a:rPr lang="ru-RU" sz="8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безопасность</a:t>
                      </a:r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, налагаемые мировыми судьями, комиссиями по делам несовершеннолетних и защите их прав,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139 000,00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149 716,89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107,71%</a:t>
                      </a:r>
                    </a:p>
                  </a:txBody>
                  <a:tcPr marL="9525" marR="9525" marT="9525" marB="0" anchor="b"/>
                </a:tc>
              </a:tr>
              <a:tr h="65727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Административные штрафы, установленные Кодексом Российской Федерации об административных правонарушениях, за административные правонарушения в области производства и оборота этилового спирта, алкогольной и спиртосодержащей продукции, а также за административные правонарушения порядка ценообразования в части регулирования цен на этиловый спирт, алкогольную и спиртосодержащую продукцию, налагаемые мировыми судьями, комиссиями по делам несовершеннолетних и защите их прав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7 000,00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52783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Штрафы, неустойки, пени, уплаченные в соответствии с законом или договором в случае неисполнения или ненадлежащего исполнения обязательств перед государственным (муниципальным) органом, органом управления государственным внебюджетным фондом, казенным учреждением, Центральным банком Российской Федерации, иной организацией, действующей от имени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1 450 000,00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1 648 938,11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113,72%</a:t>
                      </a:r>
                    </a:p>
                  </a:txBody>
                  <a:tcPr marL="9525" marR="9525" marT="9525" marB="0" anchor="b"/>
                </a:tc>
              </a:tr>
              <a:tr h="3984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Штрафы, неустойки, пени, уплаченные в случае просрочки исполнения поставщиком (подрядчиком, исполнителем) обязательств, предусмотренных муниципальным контрактом, заключенным муниципальным органом, казенным учреждением муниципального округа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750 000,00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858 083,39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114,41%</a:t>
                      </a:r>
                    </a:p>
                  </a:txBody>
                  <a:tcPr marL="9525" marR="9525" marT="9525" marB="0" anchor="b"/>
                </a:tc>
              </a:tr>
              <a:tr h="3984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Иные штрафы, неустойки, пени, уплаченные в соответствии с законом или договором в случае неисполнения или ненадлежащего исполнения обязательств перед муниципальным органом, (муниципальным казенным учреждением) муниципального округа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700 000,00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790 854,72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112,98%</a:t>
                      </a:r>
                    </a:p>
                  </a:txBody>
                  <a:tcPr marL="9525" marR="9525" marT="9525" marB="0" anchor="b"/>
                </a:tc>
              </a:tr>
              <a:tr h="13954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Платежи в целях возмещения причиненного ущерба (убытков)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360 000,00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304 272,85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55 727,15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84,52%</a:t>
                      </a:r>
                    </a:p>
                  </a:txBody>
                  <a:tcPr marL="9525" marR="9525" marT="9525" marB="0" anchor="b"/>
                </a:tc>
              </a:tr>
              <a:tr h="2689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от денежных взысканий (штрафов), поступающие в счет погашения задолженности, образовавшейся до 1 января 2020 года, подлежащие зачислению в бюджет муниципального образования по нормативам, действовавшим в 2019 году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360 000,00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304 172,85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55 827,15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84,49%</a:t>
                      </a:r>
                    </a:p>
                  </a:txBody>
                  <a:tcPr marL="9525" marR="9525" marT="9525" marB="0" anchor="b"/>
                </a:tc>
              </a:tr>
              <a:tr h="3984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от денежных взысканий (штрафов), поступающие в счет погашения задолженности, образовавшейся до 1 января 2020 года, подлежащие зачислению в федеральный бюджет и бюджет муниципального образования по нормативам, действовавшим в 2019 году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9977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ПРОЧИЕ НЕНАЛОГОВЫЕ ДОХОДЫ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87 300,00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45 954,70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41 345,30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52,64%</a:t>
                      </a:r>
                    </a:p>
                  </a:txBody>
                  <a:tcPr marL="9525" marR="9525" marT="9525" marB="0" anchor="b"/>
                </a:tc>
              </a:tr>
              <a:tr h="14519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Невыясненные поступления, зачисляемые в бюджеты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-41 355,69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15270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Прочие неналоговые доходы бюджетов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87 300,00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87 310,39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100,01%</a:t>
                      </a:r>
                    </a:p>
                  </a:txBody>
                  <a:tcPr marL="9525" marR="9525" marT="9525" marB="0" anchor="b"/>
                </a:tc>
              </a:tr>
              <a:tr h="16879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БЕЗВОЗМЕЗДНЫЕ 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1 286 020 593,00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1 258 857 670,42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27 162 922,58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97,89%</a:t>
                      </a:r>
                    </a:p>
                  </a:txBody>
                  <a:tcPr marL="9525" marR="9525" marT="9525" marB="0" anchor="b"/>
                </a:tc>
              </a:tr>
              <a:tr h="2689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1 213 027 552,41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1 186 980 703,26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26 046 849,15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97,85%</a:t>
                      </a:r>
                    </a:p>
                  </a:txBody>
                  <a:tcPr marL="9525" marR="9525" marT="9525" marB="0" anchor="b"/>
                </a:tc>
              </a:tr>
              <a:tr h="1811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Дотации бюджетам муниципальных округов на поддержку мер по обеспечению сбалансированности бюджетов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174 629 628,00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174 629 628,00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18713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Субсидии бюджетам бюджетной системы Российской Федерации (межбюджетные субсидии)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434 814 294,75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420 609 149,74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14 205 145,01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96,73%</a:t>
                      </a:r>
                    </a:p>
                  </a:txBody>
                  <a:tcPr marL="9525" marR="9525" marT="9525" marB="0" anchor="b"/>
                </a:tc>
              </a:tr>
              <a:tr h="26897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Субсидии бюджетам муниципальных округов на софинансирование капитальных вложений в объекты муниципальной собственности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81 584 257,50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69 854 961,41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11 729 296,09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85,62%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50825" y="269115"/>
            <a:ext cx="8641655" cy="235709"/>
          </a:xfrm>
          <a:ln>
            <a:solidFill>
              <a:srgbClr val="002060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образования за 2022 год 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>
          <a:xfrm>
            <a:off x="160338" y="692150"/>
            <a:ext cx="8812212" cy="6022975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2458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56550" y="6430964"/>
            <a:ext cx="935930" cy="2841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740D7B3D-0D33-4312-AECA-82E649DD0390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7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1566022"/>
              </p:ext>
            </p:extLst>
          </p:nvPr>
        </p:nvGraphicFramePr>
        <p:xfrm>
          <a:off x="250824" y="683281"/>
          <a:ext cx="8641657" cy="56260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543154"/>
                <a:gridCol w="895247"/>
                <a:gridCol w="826381"/>
                <a:gridCol w="757516"/>
                <a:gridCol w="619359"/>
              </a:tblGrid>
              <a:tr h="4902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</a:t>
                      </a:r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</a:tr>
              <a:tr h="1356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800" b="0" i="0" u="none" strike="noStrike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2" marB="0" anchor="ctr"/>
                </a:tc>
              </a:tr>
              <a:tr h="3872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Субсидии бюджетам на осуществление дорожной деятельности в отношении автомобильных дорог общего пользования, а также капитального ремонта и ремонта дворовых территорий многоквартирных домов, проездов к дворовым территориям многоквартирных домов населенных пунктов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49 528 978,46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49 230 995,69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297 982,77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99,40%</a:t>
                      </a:r>
                    </a:p>
                  </a:txBody>
                  <a:tcPr marL="9525" marR="9525" marT="9525" marB="0" anchor="b"/>
                </a:tc>
              </a:tr>
              <a:tr h="51151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Субсидии бюджетам муниципальных округов на обеспечение 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строительства, за счет средств, поступивших от государственной корпорации - Фонда содействия реформированию жилищно-коммунального хозяйства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4 940 370,83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4 940 370,83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3872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Субсидии бюджетам муниципальных округов на обеспечение мероприятий по переселению граждан из аварийного жилищного фонда, в том числе переселению граждан из аварийного жилищного фонда с учетом необходимости развития малоэтажного жилищного строительства, за счет средств бюджетов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3 541 602,73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1 038 931,48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2 502 671,25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29,34%</a:t>
                      </a:r>
                    </a:p>
                  </a:txBody>
                  <a:tcPr marL="9525" marR="9525" marT="9525" marB="0" anchor="b"/>
                </a:tc>
              </a:tr>
              <a:tr h="2614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Субсидии бюджетам муниципальных округов на создание в общеобразовательных организациях, расположенных в сельской местности и малых городах, условий для занятий физической культурой и спортом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987 207,14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987 207,44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2614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Субсидии бюджетам муниципальных округов на организацию бесплатного горячего питания обучающихся, получающих начальное общее образование в государственных и муниципальных образовательных организациях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16 401 600,00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15 816 399,32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585 200,68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96,43%</a:t>
                      </a:r>
                    </a:p>
                  </a:txBody>
                  <a:tcPr marL="9525" marR="9525" marT="9525" marB="0" anchor="b"/>
                </a:tc>
              </a:tr>
              <a:tr h="15008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Субсидии бюджетам муниципальных округов на реализацию мероприятий по обеспечению жильем молодых семей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4 058 274,00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4 015 413,21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42 860,79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98,94%</a:t>
                      </a:r>
                    </a:p>
                  </a:txBody>
                  <a:tcPr marL="9525" marR="9525" marT="9525" marB="0" anchor="b"/>
                </a:tc>
              </a:tr>
              <a:tr h="3872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Субсидии бюджетам муниципальных округов на государственную поддержку малого и среднего предпринимательства, а также физических лиц, применяющих специальный налоговый режим "Налог на профессиональный доход", в субъектах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500 000,00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500 000,00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1356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Субсидии бюджетам муниципальных округов на реализацию программ формирования современной городской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51 494 175,00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51 494 175,00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1356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Прочие субсидии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221 777 829,09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222 730 695,36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100,43%</a:t>
                      </a:r>
                    </a:p>
                  </a:txBody>
                  <a:tcPr marL="9525" marR="9525" marT="9525" marB="0" anchor="b"/>
                </a:tc>
              </a:tr>
              <a:tr h="1356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Прочие субсидии бюджетам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219 845 201,59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218 798 067,86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1 047 133,73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99,52%</a:t>
                      </a:r>
                    </a:p>
                  </a:txBody>
                  <a:tcPr marL="9525" marR="9525" marT="9525" marB="0" anchor="b"/>
                </a:tc>
              </a:tr>
              <a:tr h="1356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Прочие субсидии бюджетам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1 932 627,50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3 932 627,50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203,49%</a:t>
                      </a:r>
                    </a:p>
                  </a:txBody>
                  <a:tcPr marL="9525" marR="9525" marT="9525" marB="0" anchor="b"/>
                </a:tc>
              </a:tr>
              <a:tr h="1356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Субвенции бюджетам бюджетной системы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454 843 489,66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448 519 363,49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6 324 126,17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98,61%</a:t>
                      </a:r>
                    </a:p>
                  </a:txBody>
                  <a:tcPr marL="9525" marR="9525" marT="9525" marB="0" anchor="b"/>
                </a:tc>
              </a:tr>
              <a:tr h="1356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Субвенции бюджетам муниципальных округов на выполнение передаваемых полномочий субъектов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17 516 499,70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15 529 786,17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1 986 713,53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88,66%</a:t>
                      </a:r>
                    </a:p>
                  </a:txBody>
                  <a:tcPr marL="9525" marR="9525" marT="9525" marB="0" anchor="b"/>
                </a:tc>
              </a:tr>
              <a:tr h="2614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Субвенции бюджетам муниципальных округов на содержание ребенка в семье опекуна и приемной семье, а также вознаграждение, причитающееся приемному родителю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13 234 500,00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10 711 468,66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2 523 031,34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80,94%</a:t>
                      </a:r>
                    </a:p>
                  </a:txBody>
                  <a:tcPr marL="9525" marR="9525" marT="9525" marB="0" anchor="b"/>
                </a:tc>
              </a:tr>
              <a:tr h="38726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Субвенции бюджетам муниципальных округов на компенсацию части платы, взимаемой с родителей (законных представителей) за присмотр и уход за детьми, посещающими образовательные организации, реализующие образовательные программы дошкольного образования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6 919 200,00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5 285 260,73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1 633 939,27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76,39%</a:t>
                      </a:r>
                    </a:p>
                  </a:txBody>
                  <a:tcPr marL="9525" marR="9525" marT="9525" marB="0" anchor="b"/>
                </a:tc>
              </a:tr>
              <a:tr h="2614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Субвенции бюджетам муниципальных округов на предоставление жилых помещений детям-сиротам и детям, оставшимся без попечения родителей, лицам из их числа по договорам найма специализированных жилых помещений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4 214 500,00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4 214 500,00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2614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Субвенции бюджетам муниципальных округов на осуществление первичного воинского учета органами местного самоуправления поселений, муниципальных и городских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1 633 095,00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1 633 095,00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26145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Субвенции бюджетам муниципальных округов на осуществление полномочий по составлению (изменению) списков кандидатов в присяжные заседатели федеральных судов общей юрисдикции в Российской Федерации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12 412,96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12 412,96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1356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Субвенции бюджетам муниципальных округов на государственную регистрацию актов гражданского состояния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2 134 382,00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1 953 939,97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180 442,03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91,55%</a:t>
                      </a:r>
                    </a:p>
                  </a:txBody>
                  <a:tcPr marL="9525" marR="9525" marT="9525" marB="0" anchor="b"/>
                </a:tc>
              </a:tr>
              <a:tr h="1356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Единая субвенция бюджетам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409 178 900,00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409 178 900,00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13564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Иные межбюджетные трансферты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148 740 140,00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143 222 562,03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5 517 577,97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96,29%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>
          <a:xfrm>
            <a:off x="251520" y="256739"/>
            <a:ext cx="8429625" cy="360362"/>
          </a:xfrm>
          <a:ln>
            <a:solidFill>
              <a:srgbClr val="002060"/>
            </a:solidFill>
            <a:miter lim="800000"/>
            <a:headEnd/>
            <a:tailEnd/>
          </a:ln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alt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муниципального образования за 2022 год 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160338" y="692150"/>
            <a:ext cx="8812212" cy="6022975"/>
          </a:xfrm>
        </p:spPr>
        <p:txBody>
          <a:bodyPr/>
          <a:lstStyle/>
          <a:p>
            <a:pPr eaLnBrk="1" hangingPunct="1">
              <a:buFont typeface="Symbol" panose="05050102010706020507" pitchFamily="18" charset="2"/>
              <a:buNone/>
            </a:pPr>
            <a:endParaRPr lang="ru-RU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2560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956550" y="6430963"/>
            <a:ext cx="1016000" cy="33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D0F5589F-D7D2-428D-A893-4B48BEA8334B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8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882193"/>
              </p:ext>
            </p:extLst>
          </p:nvPr>
        </p:nvGraphicFramePr>
        <p:xfrm>
          <a:off x="323528" y="764707"/>
          <a:ext cx="8568951" cy="49104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33344"/>
                <a:gridCol w="909812"/>
                <a:gridCol w="839826"/>
                <a:gridCol w="769841"/>
                <a:gridCol w="416128"/>
              </a:tblGrid>
              <a:tr h="3847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Наименование показателя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Утвержденные бюджетные 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Исполнено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Неисполненные </a:t>
                      </a:r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выполнения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6" marB="0" anchor="ctr"/>
                </a:tc>
              </a:tr>
              <a:tr h="172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3</a:t>
                      </a:r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4</a:t>
                      </a:r>
                      <a:endParaRPr lang="ru-RU" sz="1000" b="0" i="0" u="none" strike="noStrike">
                        <a:latin typeface="Arial Cyr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/>
                        <a:t>5</a:t>
                      </a:r>
                      <a:endParaRPr lang="ru-RU" sz="1000" b="0" i="0" u="none" strike="noStrike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u="none" strike="noStrike" dirty="0"/>
                        <a:t>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616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Межбюджетные трансферты, передаваемые бюджетам муниципальных округов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675 200,00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675 200,00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2616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Межбюджетные трансферты, передаваемые бюджетам муниципальных округов на ежемесячное денежное вознаграждение за классное руководство педагогическим работникам государственных и муниципальных общеобразовательных организаций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16 170 840,00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15 758 873,53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411 966,47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97,45%</a:t>
                      </a:r>
                    </a:p>
                  </a:txBody>
                  <a:tcPr marL="9525" marR="9525" marT="9525" marB="0" anchor="b"/>
                </a:tc>
              </a:tr>
              <a:tr h="261661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Межбюджетные трансферты, передаваемые бюджетам муниципальных округов на создание комфортной городской среды в малых городах и исторических поселениях - победителях Всероссийского конкурса лучших проектов создания комфортной городской среды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119 129 000,00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116 153 858,74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2 975 141,26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97,50%</a:t>
                      </a:r>
                    </a:p>
                  </a:txBody>
                  <a:tcPr marL="9525" marR="9525" marT="9525" marB="0" anchor="b"/>
                </a:tc>
              </a:tr>
              <a:tr h="158908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Прочие межбюджетные трансферты, передаваемые бюджетам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12 765 100,00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10 634 629,76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2 130 470,24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83,31%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БЕЗВОЗМЕЗДНЫЕ ПОСТУПЛЕНИЯ ОТ НЕГОСУДАРСТВЕННЫХ ОРГАНИЗАЦИЙ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60 137 400,00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60 132 304,00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5 096,00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99,99%</a:t>
                      </a:r>
                    </a:p>
                  </a:txBody>
                  <a:tcPr marL="9525" marR="9525" marT="9525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Прочие безвозмездные поступления от негосударственных организаций в бюджеты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60 137 400,00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60 132 304,00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5 096,00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99,99%</a:t>
                      </a:r>
                    </a:p>
                  </a:txBody>
                  <a:tcPr marL="9525" marR="9525" marT="9525" marB="0" anchor="b"/>
                </a:tc>
              </a:tr>
              <a:tr h="288032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ПРОЧИЕ БЕЗВОЗМЕЗДНЫЕ ПОСТУПЛЕНИЯ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12 400 200,00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11 927 816,70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472 383,30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96,19%</a:t>
                      </a:r>
                    </a:p>
                  </a:txBody>
                  <a:tcPr marL="9525" marR="9525" marT="9525" marB="0" anchor="b"/>
                </a:tc>
              </a:tr>
              <a:tr h="144016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Прочие безвозмездные поступления в бюджеты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12 400 200,00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11 927 816,70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472 383,30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96,19%</a:t>
                      </a:r>
                    </a:p>
                  </a:txBody>
                  <a:tcPr marL="9525" marR="9525" marT="9525" marB="0" anchor="b"/>
                </a:tc>
              </a:tr>
              <a:tr h="37528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Безвозмездные поступления от физических и юридических лиц на финансовое обеспечение дорожной деятельности, в том числе добровольных пожертвований, в отношении автомобильных дорог общего пользования местного значения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11 227 800,00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11 227 800,00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272787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Прочие безвозмездные поступления в бюджеты муниципальных округов (реализация проектов по поддержке местных инициатив)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1 172 400,00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700 016,70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472 383,30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59,71%</a:t>
                      </a:r>
                    </a:p>
                  </a:txBody>
                  <a:tcPr marL="9525" marR="9525" marT="9525" marB="0" anchor="b"/>
                </a:tc>
              </a:tr>
              <a:tr h="29500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455 440,59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455 440,59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433849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бюджетов муниципальных округов от возврата бюджетами бюджетной системы Российской Федерации остатков субсидий, субвенций и иных межбюджетных трансфертов, имеющих целевое назначение, прошлых лет, а также от возврата организациями остатков субсидий прошлых лет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455 440,59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455 440,59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207250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бюджетов муниципальных округов от возврата автономными учреждениями остатков субсидий прошлых лет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115 440,59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115 440,59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216024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Доходы бюджетов муниципальных округов от возврата иными организациями остатков субсидий прошлых лет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340 000,00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340 000,00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100,00%</a:t>
                      </a:r>
                    </a:p>
                  </a:txBody>
                  <a:tcPr marL="9525" marR="9525" marT="9525" marB="0" anchor="b"/>
                </a:tc>
              </a:tr>
              <a:tr h="29500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ВОЗВРАТ ОСТАТКОВ СУБСИДИЙ, СУБВЕНЦИЙ И ИНЫХ МЕЖБЮДЖЕТНЫХ ТРАНСФЕРТОВ, ИМЕЮЩИХ ЦЕЛЕВОЕ НАЗНАЧЕНИЕ, ПРОШЛЫХ ЛЕТ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-638 594,13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295005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  Возврат прочих остатков субсидий, субвенций и иных межбюджетных трансфертов, имеющих целевое назначение, прошлых лет из бюджетов муниципальных округов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-638 594,13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8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ru-RU" sz="8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52927" cy="593353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Сведения о фактических поступлениях доходов в 2022 году  в сравнении </a:t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первоначально утвержденными решением о бюджете значениями</a:t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523196"/>
              </p:ext>
            </p:extLst>
          </p:nvPr>
        </p:nvGraphicFramePr>
        <p:xfrm>
          <a:off x="215106" y="781993"/>
          <a:ext cx="8677373" cy="589070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08086"/>
                <a:gridCol w="661903"/>
                <a:gridCol w="808993"/>
                <a:gridCol w="882537"/>
                <a:gridCol w="4815854"/>
              </a:tblGrid>
              <a:tr h="448273">
                <a:tc>
                  <a:txBody>
                    <a:bodyPr/>
                    <a:lstStyle/>
                    <a:p>
                      <a:pPr algn="l" rtl="0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Первонач. утверждено </a:t>
                      </a:r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руб.)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Фактически </a:t>
                      </a:r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поступило</a:t>
                      </a: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Отклонение</a:t>
                      </a:r>
                    </a:p>
                    <a:p>
                      <a:pPr algn="ctr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800" u="none" strike="noStrike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endParaRPr lang="ru-RU" sz="800" u="none" strike="noStrike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 fontAlgn="t"/>
                      <a:r>
                        <a:rPr lang="ru-RU" sz="800" u="none" strike="noStrike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Примечание </a:t>
                      </a:r>
                      <a:endParaRPr lang="ru-RU" sz="800" b="1" i="0" u="none" strike="noStrike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4" marR="9524" marT="9525" marB="0"/>
                </a:tc>
              </a:tr>
              <a:tr h="157081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Налоговые доходы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386 518,60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425 744,50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-39 225,90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153994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29838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 на доходы физических лиц</a:t>
                      </a:r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344 730,70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379 850,90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-35 120,20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 доходов в связи с повышением заработной платы и увеличениемт выплат с дивидентов.</a:t>
                      </a:r>
                    </a:p>
                  </a:txBody>
                  <a:tcPr marL="9525" marR="9525" marT="9525" marB="0" anchor="b"/>
                </a:tc>
              </a:tr>
              <a:tr h="434033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совокупный доход</a:t>
                      </a:r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10 968,00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13 757,10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-2 789,10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Перевыполнение плановых показателей вызвано отменой льгот, предоставлявшихся налогоплательщикам по уплате налогов, применяющих  УСН и патент во 2 квартале 2020 года и отменой пониженных ставок по УСН в связи с пандемией, а также погашением задолженности по налогам.</a:t>
                      </a:r>
                    </a:p>
                  </a:txBody>
                  <a:tcPr marL="9525" marR="9525" marT="9525" marB="0"/>
                </a:tc>
              </a:tr>
              <a:tr h="41081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 на товары реализуемые на территории РФ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10 514,90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12 133,50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-1 618,60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 налогооблагаемой базы вызван увеличением поступления доходов от уплаты акцизов на дизельное топливо  за счет увеличения автопарка автомашин, работающих на данном виде топлива  и ростом цен на нефтепродукты.</a:t>
                      </a:r>
                    </a:p>
                  </a:txBody>
                  <a:tcPr marL="9525" marR="9525" marT="9525" marB="0"/>
                </a:tc>
              </a:tr>
              <a:tr h="3049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Налоги на имущество</a:t>
                      </a:r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17 244,00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16 999,10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244,90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доходов в связи с уменьшением налогооблагаемой базы по земельному налогу за счет оспаривания налогоплательщиками кадастровой стоимости земельных участков. </a:t>
                      </a:r>
                    </a:p>
                  </a:txBody>
                  <a:tcPr marL="9525" marR="9525" marT="9525" marB="0"/>
                </a:tc>
              </a:tr>
              <a:tr h="3049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Государственная пошлина</a:t>
                      </a:r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3 061,00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3 003,90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доходов в связи с уменьшением  количества обращений в суды по имущественным искам.</a:t>
                      </a:r>
                    </a:p>
                  </a:txBody>
                  <a:tcPr marL="9525" marR="9525" marT="9525" marB="0"/>
                </a:tc>
              </a:tr>
              <a:tr h="298382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Неналоговые доходы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75 308,80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52 081,50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23 227,30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Снижение доходов в связи с уменьшением количества продаваемых объектов муниципальной собственности.</a:t>
                      </a:r>
                    </a:p>
                  </a:txBody>
                  <a:tcPr marL="9525" marR="9525" marT="9525" marB="0"/>
                </a:tc>
              </a:tr>
              <a:tr h="27281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Безвозмездные поступления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1 028 506,40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1 258 857,70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-230 351,30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1431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том числе: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41081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дотации</a:t>
                      </a:r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164 321,80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174 629,60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-10 307,80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доходовв связи с зачислением дотации на поддержку мер по сбалансированности бюджета.</a:t>
                      </a:r>
                    </a:p>
                  </a:txBody>
                  <a:tcPr marL="9525" marR="9525" marT="9525" marB="0" anchor="b"/>
                </a:tc>
              </a:tr>
              <a:tr h="43236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субсидии</a:t>
                      </a:r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279 383,30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420 609,20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-141 225,90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субсидий произошло за счет поступления субсидий  на реализацию программ формиррования городской среды, на обеспечение мероприятий по переселению граждан из аварийного жилищного фонда, а также за счет поступления субсидий на повышение фонда оплаты труда согласно Указам Президента Российской Федерации.</a:t>
                      </a:r>
                    </a:p>
                  </a:txBody>
                  <a:tcPr marL="9525" marR="9525" marT="9525" marB="0"/>
                </a:tc>
              </a:tr>
              <a:tr h="30492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419 989,80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448 519,40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-28 529,60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доходов за счет роста поступлений субвенций на финансирование региональных нормативов школьных и дошкольных учреждений.</a:t>
                      </a:r>
                    </a:p>
                  </a:txBody>
                  <a:tcPr marL="9525" marR="9525" marT="9525" marB="0"/>
                </a:tc>
              </a:tr>
              <a:tr h="41081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Иные межбюджетные трансферты</a:t>
                      </a:r>
                      <a:r>
                        <a:rPr lang="ru-RU" sz="9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93811,5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143222,6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-49 411,10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Рост доходов в связи с поступлением межбюджетных трансферты на создание комфортной городской среды</a:t>
                      </a:r>
                    </a:p>
                  </a:txBody>
                  <a:tcPr marL="9525" marR="9525" marT="9525" marB="0"/>
                </a:tc>
              </a:tr>
              <a:tr h="276976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Прочие безвозмездные поступления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71000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72060,1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-1 060,10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Увеличение доходов за счет безвозмездных поступлений от организации на проведение ремонта и  закупку мебели в учреждении культуры.</a:t>
                      </a:r>
                    </a:p>
                  </a:txBody>
                  <a:tcPr marL="9525" marR="9525" marT="9525" marB="0"/>
                </a:tc>
              </a:tr>
              <a:tr h="410817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Возврат остатков  прошлых лет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-183,2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183,20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Возврат межбюджетных трансфертов на проведение ВОПР (временно общественно полезные работы) идр.</a:t>
                      </a:r>
                    </a:p>
                  </a:txBody>
                  <a:tcPr marL="9525" marR="9525" marT="9525" marB="0"/>
                </a:tc>
              </a:tr>
              <a:tr h="143135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     ВСЕГО ДОХОДОВ</a:t>
                      </a:r>
                      <a:r>
                        <a:rPr lang="ru-RU" sz="800" b="1" i="0" u="none" strike="noStrike">
                          <a:solidFill>
                            <a:srgbClr val="012167"/>
                          </a:solidFill>
                          <a:effectLst/>
                          <a:latin typeface="Times New Roman" panose="02020603050405020304" pitchFamily="18" charset="0"/>
                        </a:rPr>
                        <a:t> </a:t>
                      </a:r>
                      <a:endParaRPr lang="ru-RU" sz="8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1 490 333,80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1 736 683,70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-246 349,90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800" b="1" i="0" u="none" strike="noStrike" dirty="0">
                          <a:solidFill>
                            <a:srgbClr val="012167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28785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417998" y="6453336"/>
            <a:ext cx="1439862" cy="2880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altLang="ru-RU" sz="1200" dirty="0" smtClean="0">
                <a:solidFill>
                  <a:schemeClr val="accent5">
                    <a:lumMod val="50000"/>
                  </a:schemeClr>
                </a:solidFill>
              </a:rPr>
              <a:t>СЛАЙД </a:t>
            </a:r>
            <a:fld id="{2D3005F2-343D-4281-88F4-CC640E7F3E96}" type="slidenum">
              <a:rPr lang="ru-RU" altLang="ru-RU" sz="1200" smtClean="0">
                <a:solidFill>
                  <a:schemeClr val="accent5">
                    <a:lumMod val="50000"/>
                  </a:schemeClr>
                </a:solidFill>
              </a:rPr>
              <a:pPr/>
              <a:t>9</a:t>
            </a:fld>
            <a:endParaRPr lang="ru-RU" altLang="ru-RU" sz="12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Базис</Template>
  <TotalTime>43240</TotalTime>
  <Words>12146</Words>
  <Application>Microsoft Office PowerPoint</Application>
  <PresentationFormat>Экран (4:3)</PresentationFormat>
  <Paragraphs>2652</Paragraphs>
  <Slides>29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9" baseType="lpstr">
      <vt:lpstr>Arial Unicode MS</vt:lpstr>
      <vt:lpstr>Arial</vt:lpstr>
      <vt:lpstr>Arial Cyr</vt:lpstr>
      <vt:lpstr>Calibri</vt:lpstr>
      <vt:lpstr>Corbel</vt:lpstr>
      <vt:lpstr>Symbol</vt:lpstr>
      <vt:lpstr>Times New Roman</vt:lpstr>
      <vt:lpstr>Wingdings</vt:lpstr>
      <vt:lpstr>Базис</vt:lpstr>
      <vt:lpstr>Лист</vt:lpstr>
      <vt:lpstr>Презентация PowerPoint</vt:lpstr>
      <vt:lpstr>Исполнение бюджета муниципального образования за 2022 год </vt:lpstr>
      <vt:lpstr>Исполнение бюджета муниципального образования за 2022 год </vt:lpstr>
      <vt:lpstr>Исполнение бюджета муниципального образования за 2022 год </vt:lpstr>
      <vt:lpstr>Исполнение бюджета муниципального образования за 2022 год </vt:lpstr>
      <vt:lpstr>Исполнение бюджета муниципального образования за 2022 год </vt:lpstr>
      <vt:lpstr>Исполнение бюджета муниципального образования за 2022 год </vt:lpstr>
      <vt:lpstr>Исполнение бюджета муниципального образования за 2022 год </vt:lpstr>
      <vt:lpstr> Сведения о фактических поступлениях доходов в 2022 году  в сравнении  с первоначально утвержденными решением о бюджете значениями </vt:lpstr>
      <vt:lpstr>Исполнение бюджета муниципального образования за 2022 год </vt:lpstr>
      <vt:lpstr>Сведения о фактически произведенных расходов в сравнении  с первоначально утвержденными значениями </vt:lpstr>
      <vt:lpstr>Сведения о фактически произведенных расходов в сравнении  с первоначально утвержденными значениями </vt:lpstr>
      <vt:lpstr>Сведения о фактически произведенных расходов в сравнении  с первоначально утвержденными значениями </vt:lpstr>
      <vt:lpstr>ИНФОРМАЦИЯ   О РАСХОДАХ НА РЕАЛИЗАЦИЮ МУНИЦИПАЛЬНЫХ ПРОГРАММ В 2022 ГОДУ ПО МУНИЦИПАЛЬНОМУ ОБРАЗОВАНИЮ ГОРОД ПОЛЯРНЫЕ ЗОРИ С ПОДВЕДОМСТВЕННОЙ ТЕРРИТОРИЕЙ </vt:lpstr>
      <vt:lpstr>Сведения о реализуемых муниципальных программах</vt:lpstr>
      <vt:lpstr>Сведения о реализуемых муниципальных программах</vt:lpstr>
      <vt:lpstr>Сведения о реализуемых муниципальных программах</vt:lpstr>
      <vt:lpstr>Сведения о реализуемых муниципальных программах</vt:lpstr>
      <vt:lpstr>Сведения о реализуемых муниципальных программах</vt:lpstr>
      <vt:lpstr>Сведения о реализуемых муниципальных программах</vt:lpstr>
      <vt:lpstr>Сведения о реализуемых муниципальных программах</vt:lpstr>
      <vt:lpstr>Сведения о реализуемых муниципальных программах</vt:lpstr>
      <vt:lpstr>Сведения о реализуемых муниципальных программах</vt:lpstr>
      <vt:lpstr>Сведения о реализуемых муниципальных программах</vt:lpstr>
      <vt:lpstr>Сведения о реализуемых муниципальных программах</vt:lpstr>
      <vt:lpstr>Сведения о реализуемых муниципальных программах</vt:lpstr>
      <vt:lpstr>Социально-значимые проекты 2022 года</vt:lpstr>
      <vt:lpstr>               Информация по муниципальному долгу </vt:lpstr>
      <vt:lpstr>Контакты</vt:lpstr>
    </vt:vector>
  </TitlesOfParts>
  <Company>minfin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Efimov I.L.</dc:creator>
  <cp:lastModifiedBy>Администратор ИБ</cp:lastModifiedBy>
  <cp:revision>2630</cp:revision>
  <cp:lastPrinted>2023-05-29T09:36:33Z</cp:lastPrinted>
  <dcterms:created xsi:type="dcterms:W3CDTF">2005-04-05T13:42:30Z</dcterms:created>
  <dcterms:modified xsi:type="dcterms:W3CDTF">2023-06-23T08:15:39Z</dcterms:modified>
</cp:coreProperties>
</file>